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60" r:id="rId4"/>
    <p:sldId id="261" r:id="rId5"/>
    <p:sldId id="262" r:id="rId6"/>
    <p:sldId id="259" r:id="rId7"/>
    <p:sldId id="306" r:id="rId8"/>
    <p:sldId id="273" r:id="rId9"/>
    <p:sldId id="263" r:id="rId10"/>
    <p:sldId id="274" r:id="rId11"/>
    <p:sldId id="298" r:id="rId12"/>
    <p:sldId id="275" r:id="rId13"/>
    <p:sldId id="300" r:id="rId14"/>
    <p:sldId id="299" r:id="rId15"/>
    <p:sldId id="265" r:id="rId16"/>
    <p:sldId id="276" r:id="rId17"/>
    <p:sldId id="302" r:id="rId18"/>
    <p:sldId id="304" r:id="rId19"/>
    <p:sldId id="280" r:id="rId20"/>
    <p:sldId id="279" r:id="rId21"/>
    <p:sldId id="278" r:id="rId22"/>
    <p:sldId id="277" r:id="rId23"/>
    <p:sldId id="301" r:id="rId24"/>
    <p:sldId id="303" r:id="rId25"/>
    <p:sldId id="282" r:id="rId26"/>
    <p:sldId id="266" r:id="rId27"/>
    <p:sldId id="311" r:id="rId28"/>
    <p:sldId id="269" r:id="rId29"/>
    <p:sldId id="292" r:id="rId30"/>
    <p:sldId id="294" r:id="rId31"/>
    <p:sldId id="293" r:id="rId32"/>
    <p:sldId id="270" r:id="rId33"/>
    <p:sldId id="305" r:id="rId34"/>
    <p:sldId id="312" r:id="rId35"/>
    <p:sldId id="310" r:id="rId36"/>
    <p:sldId id="313" r:id="rId37"/>
    <p:sldId id="314" r:id="rId38"/>
    <p:sldId id="295" r:id="rId39"/>
    <p:sldId id="315" r:id="rId40"/>
    <p:sldId id="308" r:id="rId41"/>
    <p:sldId id="318" r:id="rId42"/>
    <p:sldId id="320" r:id="rId43"/>
    <p:sldId id="319" r:id="rId44"/>
    <p:sldId id="309" r:id="rId45"/>
    <p:sldId id="317" r:id="rId46"/>
    <p:sldId id="271" r:id="rId47"/>
    <p:sldId id="296" r:id="rId48"/>
    <p:sldId id="324" r:id="rId49"/>
    <p:sldId id="325" r:id="rId50"/>
    <p:sldId id="326" r:id="rId51"/>
    <p:sldId id="327" r:id="rId52"/>
    <p:sldId id="328" r:id="rId53"/>
    <p:sldId id="297" r:id="rId54"/>
    <p:sldId id="307" r:id="rId55"/>
    <p:sldId id="329" r:id="rId56"/>
    <p:sldId id="333" r:id="rId57"/>
    <p:sldId id="332" r:id="rId58"/>
    <p:sldId id="33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89CFE-E6FA-4195-A3E8-D9C5F4C00C9D}" type="datetimeFigureOut">
              <a:rPr lang="en-US" smtClean="0"/>
              <a:t>2/23/2023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C178E-7A1C-4759-97DE-D5D297689E4D}" type="slidenum">
              <a:rPr lang="en-US" smtClean="0"/>
              <a:t>‹#›</a:t>
            </a:fld>
            <a:endParaRPr lang="en-US"/>
          </a:p>
        </p:txBody>
      </p:sp>
    </p:spTree>
    <p:extLst>
      <p:ext uri="{BB962C8B-B14F-4D97-AF65-F5344CB8AC3E}">
        <p14:creationId xmlns:p14="http://schemas.microsoft.com/office/powerpoint/2010/main" val="110846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87625"/>
            <a:ext cx="7772400" cy="1470025"/>
          </a:xfrm>
        </p:spPr>
        <p:txBody>
          <a:bodyPr/>
          <a:lstStyle>
            <a:lvl1pPr algn="l">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09600" y="4038600"/>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854C1A-29A9-443B-BBA5-231526D1AEA3}"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9561042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854C1A-29A9-443B-BBA5-231526D1AEA3}"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158370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854C1A-29A9-443B-BBA5-231526D1AEA3}"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2057069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854C1A-29A9-443B-BBA5-231526D1AEA3}"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4567829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854C1A-29A9-443B-BBA5-231526D1AEA3}" type="datetimeFigureOut">
              <a:rPr lang="en-US" smtClean="0"/>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352967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854C1A-29A9-443B-BBA5-231526D1AEA3}"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2169604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854C1A-29A9-443B-BBA5-231526D1AEA3}" type="datetimeFigureOut">
              <a:rPr lang="en-US" smtClean="0"/>
              <a:t>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2915194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854C1A-29A9-443B-BBA5-231526D1AEA3}" type="datetimeFigureOut">
              <a:rPr lang="en-US" smtClean="0"/>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3270532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854C1A-29A9-443B-BBA5-231526D1AEA3}" type="datetimeFigureOut">
              <a:rPr lang="en-US" smtClean="0"/>
              <a:t>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305279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854C1A-29A9-443B-BBA5-231526D1AEA3}"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328483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854C1A-29A9-443B-BBA5-231526D1AEA3}" type="datetimeFigureOut">
              <a:rPr lang="en-US" smtClean="0"/>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1CC54F-18E1-4DC3-9866-C41E51A5FB88}" type="slidenum">
              <a:rPr lang="en-US" smtClean="0"/>
              <a:t>‹#›</a:t>
            </a:fld>
            <a:endParaRPr lang="en-US"/>
          </a:p>
        </p:txBody>
      </p:sp>
    </p:spTree>
    <p:extLst>
      <p:ext uri="{BB962C8B-B14F-4D97-AF65-F5344CB8AC3E}">
        <p14:creationId xmlns:p14="http://schemas.microsoft.com/office/powerpoint/2010/main" val="919053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854C1A-29A9-443B-BBA5-231526D1AEA3}" type="datetimeFigureOut">
              <a:rPr lang="en-US" smtClean="0"/>
              <a:t>2/23/2023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CC54F-18E1-4DC3-9866-C41E51A5FB88}" type="slidenum">
              <a:rPr lang="en-US" smtClean="0"/>
              <a:t>‹#›</a:t>
            </a:fld>
            <a:endParaRPr lang="en-US"/>
          </a:p>
        </p:txBody>
      </p:sp>
    </p:spTree>
    <p:extLst>
      <p:ext uri="{BB962C8B-B14F-4D97-AF65-F5344CB8AC3E}">
        <p14:creationId xmlns:p14="http://schemas.microsoft.com/office/powerpoint/2010/main" val="2536123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google.com/url?sa=t&amp;rct=j&amp;q=&amp;esrc=s&amp;source=web&amp;cd=&amp;cad=rja&amp;uact=8&amp;ved=2ahUKEwi4562RoZ39AhX_lYkEHf8KCLcQFnoECBAQAQ&amp;url=https://bsa344.com/Totin%20Chip%20Lesson%20Plan.pdf&amp;usg=AOvVaw2iX6mjm21kzDBqefaJe73X" TargetMode="Externa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dmJXkB46DdQ"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82aZIw_Wfs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3.gif"/><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057400"/>
            <a:ext cx="4648200" cy="1927225"/>
          </a:xfrm>
        </p:spPr>
        <p:txBody>
          <a:bodyPr>
            <a:noAutofit/>
          </a:bodyPr>
          <a:lstStyle/>
          <a:p>
            <a:r>
              <a:rPr lang="en-US" sz="6000" b="1" dirty="0" smtClean="0"/>
              <a:t>Wood Carving </a:t>
            </a:r>
            <a:br>
              <a:rPr lang="en-US" sz="6000" b="1" dirty="0" smtClean="0"/>
            </a:br>
            <a:r>
              <a:rPr lang="en-US" sz="6000" b="1" dirty="0" smtClean="0"/>
              <a:t>Merit Badge</a:t>
            </a:r>
            <a:endParaRPr lang="en-US" sz="6000" b="1" dirty="0"/>
          </a:p>
        </p:txBody>
      </p:sp>
      <p:sp>
        <p:nvSpPr>
          <p:cNvPr id="3" name="Subtitle 2"/>
          <p:cNvSpPr>
            <a:spLocks noGrp="1"/>
          </p:cNvSpPr>
          <p:nvPr>
            <p:ph type="subTitle" idx="1"/>
          </p:nvPr>
        </p:nvSpPr>
        <p:spPr>
          <a:xfrm>
            <a:off x="457200" y="4419599"/>
            <a:ext cx="6400800" cy="1298575"/>
          </a:xfrm>
        </p:spPr>
        <p:txBody>
          <a:bodyPr>
            <a:normAutofit/>
          </a:bodyPr>
          <a:lstStyle/>
          <a:p>
            <a:r>
              <a:rPr lang="en-US" sz="2400" dirty="0" smtClean="0"/>
              <a:t>Troop 344/9344</a:t>
            </a:r>
          </a:p>
          <a:p>
            <a:r>
              <a:rPr lang="en-US" sz="2400" dirty="0" smtClean="0"/>
              <a:t>Pemberville, OH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4343400"/>
            <a:ext cx="914400" cy="933450"/>
          </a:xfrm>
          <a:prstGeom prst="rect">
            <a:avLst/>
          </a:prstGeom>
        </p:spPr>
      </p:pic>
    </p:spTree>
    <p:extLst>
      <p:ext uri="{BB962C8B-B14F-4D97-AF65-F5344CB8AC3E}">
        <p14:creationId xmlns:p14="http://schemas.microsoft.com/office/powerpoint/2010/main" val="1425399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Totin’ Chip Requirements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This </a:t>
            </a:r>
            <a:r>
              <a:rPr lang="en-US" dirty="0"/>
              <a:t>certification grants a Scout the right to carry and use woods tools. The Scout must show their Scout leader, or someone designated by their leader, that the Scout understands their responsibility to do the following:</a:t>
            </a:r>
          </a:p>
          <a:p>
            <a:pPr marL="971550" lvl="1" indent="-514350">
              <a:buFont typeface="+mj-lt"/>
              <a:buAutoNum type="arabicPeriod"/>
            </a:pPr>
            <a:r>
              <a:rPr lang="en-US" dirty="0"/>
              <a:t>Read and understand woods tools use and safety rules from the Scouts BSA handbooks.</a:t>
            </a:r>
          </a:p>
          <a:p>
            <a:pPr marL="971550" lvl="1" indent="-514350">
              <a:buFont typeface="+mj-lt"/>
              <a:buAutoNum type="arabicPeriod"/>
            </a:pPr>
            <a:r>
              <a:rPr lang="en-US" dirty="0"/>
              <a:t>Demonstrate proper handling, care, and use of the pocketknife, ax, and saw.</a:t>
            </a:r>
          </a:p>
          <a:p>
            <a:pPr marL="971550" lvl="1" indent="-514350">
              <a:buFont typeface="+mj-lt"/>
              <a:buAutoNum type="arabicPeriod"/>
            </a:pPr>
            <a:r>
              <a:rPr lang="en-US" dirty="0"/>
              <a:t>Use knife, ax, and saw as tools, not playthings.</a:t>
            </a:r>
          </a:p>
          <a:p>
            <a:pPr marL="971550" lvl="1" indent="-514350">
              <a:buFont typeface="+mj-lt"/>
              <a:buAutoNum type="arabicPeriod"/>
            </a:pPr>
            <a:r>
              <a:rPr lang="en-US" dirty="0"/>
              <a:t>Respect all safety rules to protect others.</a:t>
            </a:r>
          </a:p>
          <a:p>
            <a:pPr marL="971550" lvl="1" indent="-514350">
              <a:buFont typeface="+mj-lt"/>
              <a:buAutoNum type="arabicPeriod"/>
            </a:pPr>
            <a:r>
              <a:rPr lang="en-US" dirty="0"/>
              <a:t>Respect property. Cut living and dead trees only with permission and good reason.</a:t>
            </a:r>
          </a:p>
          <a:p>
            <a:pPr marL="971550" lvl="1" indent="-514350">
              <a:buFont typeface="+mj-lt"/>
              <a:buAutoNum type="arabicPeriod"/>
            </a:pPr>
            <a:r>
              <a:rPr lang="en-US" dirty="0"/>
              <a:t>Subscribe to the Outdoor Code.</a:t>
            </a:r>
          </a:p>
          <a:p>
            <a:r>
              <a:rPr lang="en-US" dirty="0"/>
              <a:t>The Scout’s “Totin’ Rights” can be taken away if they fail in their responsibility.</a:t>
            </a:r>
          </a:p>
          <a:p>
            <a:endParaRPr lang="en-US" dirty="0"/>
          </a:p>
        </p:txBody>
      </p:sp>
    </p:spTree>
    <p:extLst>
      <p:ext uri="{BB962C8B-B14F-4D97-AF65-F5344CB8AC3E}">
        <p14:creationId xmlns:p14="http://schemas.microsoft.com/office/powerpoint/2010/main" val="3188401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373563"/>
          </a:xfrm>
        </p:spPr>
        <p:txBody>
          <a:bodyPr/>
          <a:lstStyle/>
          <a:p>
            <a:r>
              <a:rPr lang="en-US" dirty="0" smtClean="0">
                <a:hlinkClick r:id="rId2"/>
              </a:rPr>
              <a:t>Totin’ Chip Lesson Plan</a:t>
            </a:r>
            <a:endParaRPr lang="en-US" dirty="0"/>
          </a:p>
        </p:txBody>
      </p:sp>
      <p:sp>
        <p:nvSpPr>
          <p:cNvPr id="4" name="Title 1"/>
          <p:cNvSpPr>
            <a:spLocks noGrp="1"/>
          </p:cNvSpPr>
          <p:nvPr>
            <p:ph type="title"/>
          </p:nvPr>
        </p:nvSpPr>
        <p:spPr>
          <a:xfrm>
            <a:off x="457200" y="274638"/>
            <a:ext cx="8229600" cy="715962"/>
          </a:xfrm>
        </p:spPr>
        <p:txBody>
          <a:bodyPr>
            <a:normAutofit fontScale="90000"/>
          </a:bodyPr>
          <a:lstStyle/>
          <a:p>
            <a:r>
              <a:rPr lang="en-US" dirty="0" smtClean="0"/>
              <a:t>Totin’ Chip Requirements</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11" t="17778" r="1111" b="17778"/>
          <a:stretch/>
        </p:blipFill>
        <p:spPr>
          <a:xfrm>
            <a:off x="261042" y="2590800"/>
            <a:ext cx="4204138" cy="277090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429" t="18572" r="1429" b="18571"/>
          <a:stretch/>
        </p:blipFill>
        <p:spPr>
          <a:xfrm>
            <a:off x="4578036" y="2600580"/>
            <a:ext cx="4267200" cy="2761129"/>
          </a:xfrm>
          <a:prstGeom prst="rect">
            <a:avLst/>
          </a:prstGeom>
        </p:spPr>
      </p:pic>
    </p:spTree>
    <p:extLst>
      <p:ext uri="{BB962C8B-B14F-4D97-AF65-F5344CB8AC3E}">
        <p14:creationId xmlns:p14="http://schemas.microsoft.com/office/powerpoint/2010/main" val="8252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Safety Checklist for Carving</a:t>
            </a:r>
            <a:endParaRPr lang="en-US" dirty="0"/>
          </a:p>
        </p:txBody>
      </p:sp>
      <p:sp>
        <p:nvSpPr>
          <p:cNvPr id="6" name="Content Placeholder 5"/>
          <p:cNvSpPr>
            <a:spLocks noGrp="1"/>
          </p:cNvSpPr>
          <p:nvPr>
            <p:ph idx="1"/>
          </p:nvPr>
        </p:nvSpPr>
        <p:spPr>
          <a:xfrm>
            <a:off x="304800" y="1828800"/>
            <a:ext cx="4800600" cy="4953000"/>
          </a:xfrm>
        </p:spPr>
        <p:txBody>
          <a:bodyPr>
            <a:normAutofit/>
          </a:bodyPr>
          <a:lstStyle/>
          <a:p>
            <a:pPr marL="514350" indent="-514350">
              <a:buFont typeface="+mj-lt"/>
              <a:buAutoNum type="arabicPeriod"/>
            </a:pPr>
            <a:r>
              <a:rPr lang="en-US" sz="1800" dirty="0" smtClean="0"/>
              <a:t>Personal Maturity and Judgment</a:t>
            </a:r>
          </a:p>
          <a:p>
            <a:pPr marL="914400" lvl="1" indent="-514350">
              <a:buFont typeface="Wingdings" panose="05000000000000000000" pitchFamily="2" charset="2"/>
              <a:buChar char="q"/>
            </a:pPr>
            <a:r>
              <a:rPr lang="en-US" sz="1400" dirty="0" smtClean="0"/>
              <a:t>Knives and other carving tools are not toys and should never be thrown.</a:t>
            </a:r>
          </a:p>
          <a:p>
            <a:pPr marL="914400" lvl="1" indent="-514350">
              <a:buFont typeface="Wingdings" panose="05000000000000000000" pitchFamily="2" charset="2"/>
              <a:buChar char="q"/>
            </a:pPr>
            <a:r>
              <a:rPr lang="en-US" sz="1400" dirty="0" smtClean="0"/>
              <a:t>At home, carve only with your parent’s approval.</a:t>
            </a:r>
          </a:p>
          <a:p>
            <a:pPr marL="914400" lvl="1" indent="-514350">
              <a:buFont typeface="Wingdings" panose="05000000000000000000" pitchFamily="2" charset="2"/>
              <a:buChar char="q"/>
            </a:pPr>
            <a:r>
              <a:rPr lang="en-US" sz="1400" dirty="0" smtClean="0"/>
              <a:t>Carve only when you can focus on your work and are alert, and limit visiting while carving.</a:t>
            </a:r>
          </a:p>
          <a:p>
            <a:pPr marL="914400" lvl="1" indent="-514350">
              <a:buFont typeface="Wingdings" panose="05000000000000000000" pitchFamily="2" charset="2"/>
              <a:buChar char="q"/>
            </a:pPr>
            <a:r>
              <a:rPr lang="en-US" sz="1400" dirty="0" smtClean="0"/>
              <a:t>Never bring a knife to school without permission.</a:t>
            </a:r>
          </a:p>
          <a:p>
            <a:pPr marL="914400" lvl="1" indent="-514350">
              <a:buFont typeface="Wingdings" panose="05000000000000000000" pitchFamily="2" charset="2"/>
              <a:buChar char="q"/>
            </a:pPr>
            <a:r>
              <a:rPr lang="en-US" sz="1400" b="1" dirty="0" smtClean="0"/>
              <a:t>Never engage in horseplay around or with knives.</a:t>
            </a:r>
          </a:p>
          <a:p>
            <a:pPr marL="400050" lvl="1" indent="0">
              <a:buNone/>
            </a:pPr>
            <a:endParaRPr lang="en-US" sz="1400" b="1" dirty="0" smtClean="0"/>
          </a:p>
          <a:p>
            <a:pPr marL="514350" indent="-514350">
              <a:buFont typeface="+mj-lt"/>
              <a:buAutoNum type="arabicPeriod"/>
            </a:pPr>
            <a:r>
              <a:rPr lang="en-US" sz="1800" dirty="0" smtClean="0"/>
              <a:t>Caring for Your Tools</a:t>
            </a:r>
          </a:p>
          <a:p>
            <a:pPr marL="914400" lvl="1" indent="-514350">
              <a:buFont typeface="Wingdings" panose="05000000000000000000" pitchFamily="2" charset="2"/>
              <a:buChar char="q"/>
            </a:pPr>
            <a:r>
              <a:rPr lang="en-US" sz="1400" dirty="0" smtClean="0"/>
              <a:t>Keep your tools and knives sharp and free from rust and dirt.</a:t>
            </a:r>
          </a:p>
          <a:p>
            <a:pPr marL="914400" lvl="1" indent="-514350">
              <a:buFont typeface="Wingdings" panose="05000000000000000000" pitchFamily="2" charset="2"/>
              <a:buChar char="q"/>
            </a:pPr>
            <a:r>
              <a:rPr lang="en-US" sz="1400" dirty="0" smtClean="0"/>
              <a:t>If you are old enough to use power tools, make sure you understand how to use them properly.</a:t>
            </a:r>
          </a:p>
          <a:p>
            <a:pPr marL="914400" lvl="1" indent="-514350">
              <a:buFont typeface="Wingdings" panose="05000000000000000000" pitchFamily="2" charset="2"/>
              <a:buChar char="q"/>
            </a:pPr>
            <a:r>
              <a:rPr lang="en-US" sz="1400" dirty="0" smtClean="0"/>
              <a:t>Wear protective gear such as safety glasses and, when appropriate, a dust mask.</a:t>
            </a:r>
          </a:p>
          <a:p>
            <a:pPr marL="914400" lvl="1" indent="-514350">
              <a:buFont typeface="Wingdings" panose="05000000000000000000" pitchFamily="2" charset="2"/>
              <a:buChar char="q"/>
            </a:pPr>
            <a:r>
              <a:rPr lang="en-US" sz="1400" dirty="0" smtClean="0"/>
              <a:t>Store tools in a safe place and away from children.</a:t>
            </a:r>
          </a:p>
          <a:p>
            <a:pPr marL="914400" lvl="1" indent="-514350">
              <a:buFont typeface="Wingdings" panose="05000000000000000000" pitchFamily="2" charset="2"/>
              <a:buChar char="q"/>
            </a:pPr>
            <a:r>
              <a:rPr lang="en-US" sz="1400" b="1" dirty="0" smtClean="0"/>
              <a:t>Never use a knife to pry something open.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850" y="1600200"/>
            <a:ext cx="3409950" cy="2736703"/>
          </a:xfrm>
          <a:prstGeom prst="rect">
            <a:avLst/>
          </a:prstGeom>
        </p:spPr>
      </p:pic>
      <p:pic>
        <p:nvPicPr>
          <p:cNvPr id="10" name="Picture 9"/>
          <p:cNvPicPr>
            <a:picLocks noChangeAspect="1"/>
          </p:cNvPicPr>
          <p:nvPr/>
        </p:nvPicPr>
        <p:blipFill rotWithShape="1">
          <a:blip r:embed="rId3"/>
          <a:srcRect t="18000"/>
          <a:stretch/>
        </p:blipFill>
        <p:spPr>
          <a:xfrm rot="5400000">
            <a:off x="5803032" y="4318722"/>
            <a:ext cx="2357585" cy="2577626"/>
          </a:xfrm>
          <a:prstGeom prst="rect">
            <a:avLst/>
          </a:prstGeom>
        </p:spPr>
      </p:pic>
    </p:spTree>
    <p:extLst>
      <p:ext uri="{BB962C8B-B14F-4D97-AF65-F5344CB8AC3E}">
        <p14:creationId xmlns:p14="http://schemas.microsoft.com/office/powerpoint/2010/main" val="2633554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Safety Checklist for Carving</a:t>
            </a:r>
            <a:endParaRPr lang="en-US" dirty="0"/>
          </a:p>
        </p:txBody>
      </p:sp>
      <p:sp>
        <p:nvSpPr>
          <p:cNvPr id="6" name="Content Placeholder 5"/>
          <p:cNvSpPr>
            <a:spLocks noGrp="1"/>
          </p:cNvSpPr>
          <p:nvPr>
            <p:ph idx="1"/>
          </p:nvPr>
        </p:nvSpPr>
        <p:spPr>
          <a:xfrm>
            <a:off x="4114800" y="1752600"/>
            <a:ext cx="4724400" cy="4953000"/>
          </a:xfrm>
        </p:spPr>
        <p:txBody>
          <a:bodyPr>
            <a:normAutofit/>
          </a:bodyPr>
          <a:lstStyle/>
          <a:p>
            <a:pPr marL="514350" indent="-514350">
              <a:buFont typeface="+mj-lt"/>
              <a:buAutoNum type="arabicPeriod" startAt="3"/>
            </a:pPr>
            <a:r>
              <a:rPr lang="en-US" sz="1800" dirty="0" smtClean="0"/>
              <a:t>Controlling the Work Environment</a:t>
            </a:r>
          </a:p>
          <a:p>
            <a:pPr marL="914400" lvl="1" indent="-514350">
              <a:buFont typeface="Wingdings" panose="05000000000000000000" pitchFamily="2" charset="2"/>
              <a:buChar char="q"/>
            </a:pPr>
            <a:r>
              <a:rPr lang="en-US" sz="1400" dirty="0" smtClean="0"/>
              <a:t>Use a clamp or bench stop for better control when carving small or oddly shaped objects; use a plastic mat or bench stop for extra control and safety.</a:t>
            </a:r>
          </a:p>
          <a:p>
            <a:pPr marL="914400" lvl="1" indent="-514350">
              <a:buFont typeface="Wingdings" panose="05000000000000000000" pitchFamily="2" charset="2"/>
              <a:buChar char="q"/>
            </a:pPr>
            <a:r>
              <a:rPr lang="en-US" sz="1400" dirty="0" smtClean="0"/>
              <a:t>Use a clamp to hold down wood when using a coping saw.</a:t>
            </a:r>
          </a:p>
          <a:p>
            <a:pPr marL="914400" lvl="1" indent="-514350">
              <a:buFont typeface="Wingdings" panose="05000000000000000000" pitchFamily="2" charset="2"/>
              <a:buChar char="q"/>
            </a:pPr>
            <a:r>
              <a:rPr lang="en-US" sz="1400" dirty="0" smtClean="0"/>
              <a:t>Use a safety table with a sturdy chair and adequate lighting.</a:t>
            </a:r>
          </a:p>
          <a:p>
            <a:pPr marL="914400" lvl="1" indent="-514350">
              <a:buFont typeface="Wingdings" panose="05000000000000000000" pitchFamily="2" charset="2"/>
              <a:buChar char="q"/>
            </a:pPr>
            <a:r>
              <a:rPr lang="en-US" sz="1400" dirty="0" smtClean="0"/>
              <a:t>Cover the table to protect its surface; keep adequate space around you with no one else close enough to bump you.</a:t>
            </a:r>
          </a:p>
          <a:p>
            <a:pPr marL="914400" lvl="1" indent="-514350">
              <a:buFont typeface="Wingdings" panose="05000000000000000000" pitchFamily="2" charset="2"/>
              <a:buChar char="q"/>
            </a:pPr>
            <a:r>
              <a:rPr lang="en-US" sz="1400" dirty="0" smtClean="0"/>
              <a:t>Keep your elbows on the table for more control so you will be less likely to get cut.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3" y="1828800"/>
            <a:ext cx="3740520" cy="209772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47" y="4038600"/>
            <a:ext cx="3737502" cy="2492155"/>
          </a:xfrm>
          <a:prstGeom prst="rect">
            <a:avLst/>
          </a:prstGeom>
        </p:spPr>
      </p:pic>
    </p:spTree>
    <p:extLst>
      <p:ext uri="{BB962C8B-B14F-4D97-AF65-F5344CB8AC3E}">
        <p14:creationId xmlns:p14="http://schemas.microsoft.com/office/powerpoint/2010/main" val="41430242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Safety Checklist for Carving</a:t>
            </a:r>
            <a:endParaRPr lang="en-US" dirty="0"/>
          </a:p>
        </p:txBody>
      </p:sp>
      <p:sp>
        <p:nvSpPr>
          <p:cNvPr id="6" name="Content Placeholder 5"/>
          <p:cNvSpPr>
            <a:spLocks noGrp="1"/>
          </p:cNvSpPr>
          <p:nvPr>
            <p:ph idx="1"/>
          </p:nvPr>
        </p:nvSpPr>
        <p:spPr>
          <a:xfrm>
            <a:off x="304800" y="1866900"/>
            <a:ext cx="4648200" cy="4953000"/>
          </a:xfrm>
        </p:spPr>
        <p:txBody>
          <a:bodyPr>
            <a:normAutofit/>
          </a:bodyPr>
          <a:lstStyle/>
          <a:p>
            <a:pPr marL="514350" indent="-514350">
              <a:buFont typeface="+mj-lt"/>
              <a:buAutoNum type="arabicPeriod" startAt="4"/>
            </a:pPr>
            <a:r>
              <a:rPr lang="en-US" sz="1800" dirty="0"/>
              <a:t>Handling Knives</a:t>
            </a:r>
          </a:p>
          <a:p>
            <a:pPr marL="914400" lvl="1" indent="-514350">
              <a:buFont typeface="Wingdings" panose="05000000000000000000" pitchFamily="2" charset="2"/>
              <a:buChar char="q"/>
            </a:pPr>
            <a:r>
              <a:rPr lang="en-US" sz="1400" dirty="0"/>
              <a:t>Never pass a knife across other people at the table.</a:t>
            </a:r>
          </a:p>
          <a:p>
            <a:pPr marL="914400" lvl="1" indent="-514350">
              <a:buFont typeface="Wingdings" panose="05000000000000000000" pitchFamily="2" charset="2"/>
              <a:buChar char="q"/>
            </a:pPr>
            <a:r>
              <a:rPr lang="en-US" sz="1400" dirty="0"/>
              <a:t>Never carve in your lap or near your face.</a:t>
            </a:r>
          </a:p>
          <a:p>
            <a:pPr marL="914400" lvl="1" indent="-514350">
              <a:buFont typeface="Wingdings" panose="05000000000000000000" pitchFamily="2" charset="2"/>
              <a:buChar char="q"/>
            </a:pPr>
            <a:r>
              <a:rPr lang="en-US" sz="1400" dirty="0"/>
              <a:t>Take small, well-placed carving strokes that give you more control over your work.</a:t>
            </a:r>
          </a:p>
          <a:p>
            <a:pPr marL="914400" lvl="1" indent="-514350">
              <a:buFont typeface="Wingdings" panose="05000000000000000000" pitchFamily="2" charset="2"/>
              <a:buChar char="q"/>
            </a:pPr>
            <a:r>
              <a:rPr lang="en-US" sz="1400" dirty="0"/>
              <a:t>Never “muscle” a project when carving.</a:t>
            </a:r>
          </a:p>
          <a:p>
            <a:pPr marL="914400" lvl="1" indent="-514350">
              <a:buFont typeface="Wingdings" panose="05000000000000000000" pitchFamily="2" charset="2"/>
              <a:buChar char="q"/>
            </a:pPr>
            <a:r>
              <a:rPr lang="en-US" sz="1400" dirty="0"/>
              <a:t>Always make sure your knife is sharp. Dull knives are dangerous knives.</a:t>
            </a:r>
          </a:p>
          <a:p>
            <a:pPr marL="914400" lvl="1" indent="-514350">
              <a:buFont typeface="Wingdings" panose="05000000000000000000" pitchFamily="2" charset="2"/>
              <a:buChar char="q"/>
            </a:pPr>
            <a:r>
              <a:rPr lang="en-US" sz="1400" dirty="0"/>
              <a:t>Never hammer the top of a knife to make a cut.</a:t>
            </a:r>
          </a:p>
          <a:p>
            <a:pPr marL="514350" indent="-514350">
              <a:buFont typeface="+mj-lt"/>
              <a:buAutoNum type="arabicPeriod" startAt="4"/>
            </a:pPr>
            <a:r>
              <a:rPr lang="en-US" sz="1800" dirty="0"/>
              <a:t>Making the Right </a:t>
            </a:r>
            <a:r>
              <a:rPr lang="en-US" sz="1800" dirty="0" smtClean="0"/>
              <a:t>Choices</a:t>
            </a:r>
          </a:p>
          <a:p>
            <a:pPr marL="914400" lvl="1" indent="-514350">
              <a:buFont typeface="Wingdings" panose="05000000000000000000" pitchFamily="2" charset="2"/>
              <a:buChar char="q"/>
            </a:pPr>
            <a:r>
              <a:rPr lang="en-US" sz="1400" dirty="0" smtClean="0"/>
              <a:t>Choose the right wood for the project.</a:t>
            </a:r>
          </a:p>
          <a:p>
            <a:pPr marL="914400" lvl="1" indent="-514350">
              <a:buFont typeface="Wingdings" panose="05000000000000000000" pitchFamily="2" charset="2"/>
              <a:buChar char="q"/>
            </a:pPr>
            <a:r>
              <a:rPr lang="en-US" sz="1400" dirty="0" smtClean="0"/>
              <a:t>Start with simple projects.</a:t>
            </a:r>
          </a:p>
          <a:p>
            <a:pPr marL="914400" lvl="1" indent="-514350">
              <a:buFont typeface="Wingdings" panose="05000000000000000000" pitchFamily="2" charset="2"/>
              <a:buChar char="q"/>
            </a:pPr>
            <a:r>
              <a:rPr lang="en-US" sz="1400" dirty="0" smtClean="0"/>
              <a:t>When laying out projects, have plenty of space for cutting them out.</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676400"/>
            <a:ext cx="3810000" cy="254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99" y="4343400"/>
            <a:ext cx="3810000" cy="1902984"/>
          </a:xfrm>
          <a:prstGeom prst="rect">
            <a:avLst/>
          </a:prstGeom>
        </p:spPr>
      </p:pic>
    </p:spTree>
    <p:extLst>
      <p:ext uri="{BB962C8B-B14F-4D97-AF65-F5344CB8AC3E}">
        <p14:creationId xmlns:p14="http://schemas.microsoft.com/office/powerpoint/2010/main" val="3658915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Requirement 3</a:t>
            </a:r>
            <a:endParaRPr lang="en-US" dirty="0"/>
          </a:p>
        </p:txBody>
      </p:sp>
      <p:sp>
        <p:nvSpPr>
          <p:cNvPr id="3" name="Content Placeholder 2"/>
          <p:cNvSpPr>
            <a:spLocks noGrp="1"/>
          </p:cNvSpPr>
          <p:nvPr>
            <p:ph sz="half" idx="1"/>
          </p:nvPr>
        </p:nvSpPr>
        <p:spPr>
          <a:xfrm>
            <a:off x="457200" y="1600200"/>
            <a:ext cx="4343400" cy="4525963"/>
          </a:xfrm>
        </p:spPr>
        <p:txBody>
          <a:bodyPr>
            <a:normAutofit fontScale="92500"/>
          </a:bodyPr>
          <a:lstStyle/>
          <a:p>
            <a:pPr marL="514350" indent="-514350">
              <a:buFont typeface="+mj-lt"/>
              <a:buAutoNum type="arabicPeriod" startAt="3"/>
            </a:pPr>
            <a:r>
              <a:rPr lang="en-US" dirty="0" smtClean="0"/>
              <a:t>Do </a:t>
            </a:r>
            <a:r>
              <a:rPr lang="en-US" dirty="0"/>
              <a:t>the following: </a:t>
            </a:r>
          </a:p>
          <a:p>
            <a:pPr marL="971550" lvl="1" indent="-514350">
              <a:buFont typeface="+mj-lt"/>
              <a:buAutoNum type="alphaLcPeriod"/>
            </a:pPr>
            <a:r>
              <a:rPr lang="en-US" dirty="0"/>
              <a:t>Explain to your counselor, orally or in writing, the care and use of five types of tools that you may use in a carving project.</a:t>
            </a:r>
          </a:p>
          <a:p>
            <a:pPr marL="971550" lvl="1" indent="-514350">
              <a:buFont typeface="+mj-lt"/>
              <a:buAutoNum type="alphaLcPeriod"/>
            </a:pPr>
            <a:r>
              <a:rPr lang="en-US" dirty="0"/>
              <a:t>Tell your counselor how to care for and use several types of sharpening devices, then demonstrate that you know how to use these devices</a:t>
            </a:r>
            <a:r>
              <a:rPr lang="en-US" dirty="0" smtClean="0"/>
              <a:t>.</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76800" y="1752600"/>
            <a:ext cx="4038600" cy="2526727"/>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165894"/>
            <a:ext cx="914400" cy="933450"/>
          </a:xfrm>
          <a:prstGeom prst="rect">
            <a:avLst/>
          </a:prstGeom>
        </p:spPr>
      </p:pic>
    </p:spTree>
    <p:extLst>
      <p:ext uri="{BB962C8B-B14F-4D97-AF65-F5344CB8AC3E}">
        <p14:creationId xmlns:p14="http://schemas.microsoft.com/office/powerpoint/2010/main" val="250394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81" y="0"/>
            <a:ext cx="8229600" cy="1143000"/>
          </a:xfrm>
        </p:spPr>
        <p:txBody>
          <a:bodyPr>
            <a:normAutofit/>
          </a:bodyPr>
          <a:lstStyle/>
          <a:p>
            <a:r>
              <a:rPr lang="en-US" dirty="0" smtClean="0"/>
              <a:t>Care and Use of Tools</a:t>
            </a:r>
            <a:endParaRPr lang="en-US" dirty="0"/>
          </a:p>
        </p:txBody>
      </p:sp>
      <p:sp>
        <p:nvSpPr>
          <p:cNvPr id="3" name="Content Placeholder 2"/>
          <p:cNvSpPr>
            <a:spLocks noGrp="1"/>
          </p:cNvSpPr>
          <p:nvPr>
            <p:ph sz="half" idx="1"/>
          </p:nvPr>
        </p:nvSpPr>
        <p:spPr>
          <a:xfrm>
            <a:off x="457200" y="1600201"/>
            <a:ext cx="5257800" cy="3185624"/>
          </a:xfrm>
        </p:spPr>
        <p:txBody>
          <a:bodyPr>
            <a:normAutofit fontScale="77500" lnSpcReduction="20000"/>
          </a:bodyPr>
          <a:lstStyle/>
          <a:p>
            <a:r>
              <a:rPr lang="en-US" dirty="0" smtClean="0"/>
              <a:t>Check tools for dirt and rust on a regular basis.</a:t>
            </a:r>
          </a:p>
          <a:p>
            <a:r>
              <a:rPr lang="en-US" dirty="0" smtClean="0"/>
              <a:t>Keep tools dry.</a:t>
            </a:r>
          </a:p>
          <a:p>
            <a:r>
              <a:rPr lang="en-US" dirty="0" smtClean="0"/>
              <a:t>Wipe off fingerprint marks and moisture with a dry cloth.</a:t>
            </a:r>
          </a:p>
          <a:p>
            <a:r>
              <a:rPr lang="en-US" dirty="0" smtClean="0"/>
              <a:t>Apply a couple drops of mineral oil to the blades and joints of a knife.</a:t>
            </a:r>
          </a:p>
          <a:p>
            <a:r>
              <a:rPr lang="en-US" dirty="0" smtClean="0"/>
              <a:t>Keep chisels, gouges, and other tools wrapped in a soft cloth or leather so they do not damage each other while stored.</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740651" y="2047241"/>
            <a:ext cx="3200400" cy="2134581"/>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579" y="4639023"/>
            <a:ext cx="2895600" cy="186283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0526"/>
          <a:stretch/>
        </p:blipFill>
        <p:spPr>
          <a:xfrm>
            <a:off x="3711179" y="4639023"/>
            <a:ext cx="2590800" cy="186766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0890"/>
          <a:stretch/>
        </p:blipFill>
        <p:spPr>
          <a:xfrm>
            <a:off x="6301979" y="4639023"/>
            <a:ext cx="2308621" cy="1867661"/>
          </a:xfrm>
          <a:prstGeom prst="rect">
            <a:avLst/>
          </a:prstGeom>
        </p:spPr>
      </p:pic>
    </p:spTree>
    <p:extLst>
      <p:ext uri="{BB962C8B-B14F-4D97-AF65-F5344CB8AC3E}">
        <p14:creationId xmlns:p14="http://schemas.microsoft.com/office/powerpoint/2010/main" val="60794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96"/>
            <a:ext cx="8229600" cy="1143000"/>
          </a:xfrm>
        </p:spPr>
        <p:txBody>
          <a:bodyPr>
            <a:normAutofit/>
          </a:bodyPr>
          <a:lstStyle/>
          <a:p>
            <a:r>
              <a:rPr lang="en-US" dirty="0" smtClean="0"/>
              <a:t>Wood Carving Tools</a:t>
            </a:r>
            <a:endParaRPr lang="en-US" dirty="0"/>
          </a:p>
        </p:txBody>
      </p:sp>
      <p:pic>
        <p:nvPicPr>
          <p:cNvPr id="6" name="Content Placeholder 5"/>
          <p:cNvPicPr>
            <a:picLocks noGrp="1" noChangeAspect="1"/>
          </p:cNvPicPr>
          <p:nvPr>
            <p:ph sz="half" idx="1"/>
          </p:nvPr>
        </p:nvPicPr>
        <p:blipFill>
          <a:blip r:embed="rId2"/>
          <a:stretch>
            <a:fillRect/>
          </a:stretch>
        </p:blipFill>
        <p:spPr>
          <a:xfrm>
            <a:off x="381000" y="2251494"/>
            <a:ext cx="4038600" cy="3722243"/>
          </a:xfrm>
          <a:prstGeom prst="rect">
            <a:avLst/>
          </a:prstGeom>
        </p:spPr>
      </p:pic>
      <p:sp>
        <p:nvSpPr>
          <p:cNvPr id="7" name="Content Placeholder 6"/>
          <p:cNvSpPr>
            <a:spLocks noGrp="1"/>
          </p:cNvSpPr>
          <p:nvPr>
            <p:ph sz="half" idx="2"/>
          </p:nvPr>
        </p:nvSpPr>
        <p:spPr>
          <a:xfrm>
            <a:off x="4648200" y="2246214"/>
            <a:ext cx="4038600" cy="4260950"/>
          </a:xfrm>
        </p:spPr>
        <p:txBody>
          <a:bodyPr>
            <a:normAutofit fontScale="70000" lnSpcReduction="20000"/>
          </a:bodyPr>
          <a:lstStyle/>
          <a:p>
            <a:pPr marL="514350" indent="-514350">
              <a:buFont typeface="+mj-lt"/>
              <a:buAutoNum type="arabicPeriod"/>
            </a:pPr>
            <a:r>
              <a:rPr lang="en-US" b="1" dirty="0"/>
              <a:t>Coping Blade:</a:t>
            </a:r>
            <a:r>
              <a:rPr lang="en-US" dirty="0"/>
              <a:t> This is used commonly in carpenter’s knives to scratch lines in wood or other materials. It is also used for carving and whittling</a:t>
            </a:r>
            <a:r>
              <a:rPr lang="en-US" dirty="0" smtClean="0"/>
              <a:t>.</a:t>
            </a:r>
          </a:p>
          <a:p>
            <a:pPr marL="514350" indent="-514350">
              <a:buFont typeface="+mj-lt"/>
              <a:buAutoNum type="arabicPeriod"/>
            </a:pPr>
            <a:r>
              <a:rPr lang="en-US" b="1" dirty="0" smtClean="0"/>
              <a:t>Spear Blade:</a:t>
            </a:r>
            <a:r>
              <a:rPr lang="en-US" dirty="0" smtClean="0"/>
              <a:t> Features a symmetrical shape with a stronger blade tip for piercing.</a:t>
            </a:r>
          </a:p>
          <a:p>
            <a:pPr marL="514350" indent="-514350">
              <a:buFont typeface="+mj-lt"/>
              <a:buAutoNum type="arabicPeriod"/>
            </a:pPr>
            <a:r>
              <a:rPr lang="en-US" b="1" dirty="0" smtClean="0"/>
              <a:t>Pen </a:t>
            </a:r>
            <a:r>
              <a:rPr lang="en-US" b="1" dirty="0"/>
              <a:t>Blade:</a:t>
            </a:r>
            <a:r>
              <a:rPr lang="en-US" dirty="0"/>
              <a:t> Great for light-duty work</a:t>
            </a:r>
            <a:r>
              <a:rPr lang="en-US" dirty="0" smtClean="0"/>
              <a:t>.</a:t>
            </a:r>
            <a:endParaRPr lang="en-US" dirty="0"/>
          </a:p>
          <a:p>
            <a:pPr marL="514350" indent="-514350">
              <a:buFont typeface="+mj-lt"/>
              <a:buAutoNum type="arabicPeriod"/>
            </a:pPr>
            <a:r>
              <a:rPr lang="en-US" b="1" dirty="0" err="1"/>
              <a:t>Sheepfoot</a:t>
            </a:r>
            <a:r>
              <a:rPr lang="en-US" b="1" dirty="0"/>
              <a:t> Blade:</a:t>
            </a:r>
            <a:r>
              <a:rPr lang="en-US" dirty="0"/>
              <a:t> Ideal for carving and carpentry</a:t>
            </a:r>
            <a:br>
              <a:rPr lang="en-US" dirty="0"/>
            </a:br>
            <a:r>
              <a:rPr lang="en-US" dirty="0"/>
              <a:t>work</a:t>
            </a:r>
            <a:r>
              <a:rPr lang="en-US" dirty="0" smtClean="0"/>
              <a:t>.</a:t>
            </a:r>
            <a:endParaRPr lang="en-US" dirty="0"/>
          </a:p>
          <a:p>
            <a:pPr marL="514350" indent="-514350">
              <a:buFont typeface="+mj-lt"/>
              <a:buAutoNum type="arabicPeriod"/>
            </a:pPr>
            <a:r>
              <a:rPr lang="en-US" b="1" dirty="0" smtClean="0"/>
              <a:t>Handle</a:t>
            </a:r>
            <a:endParaRPr lang="en-US" dirty="0"/>
          </a:p>
        </p:txBody>
      </p:sp>
      <p:sp>
        <p:nvSpPr>
          <p:cNvPr id="8" name="TextBox 7"/>
          <p:cNvSpPr txBox="1"/>
          <p:nvPr/>
        </p:nvSpPr>
        <p:spPr>
          <a:xfrm>
            <a:off x="381000" y="1722993"/>
            <a:ext cx="4038600" cy="523220"/>
          </a:xfrm>
          <a:prstGeom prst="rect">
            <a:avLst/>
          </a:prstGeom>
          <a:noFill/>
        </p:spPr>
        <p:txBody>
          <a:bodyPr wrap="square" rtlCol="0">
            <a:spAutoFit/>
          </a:bodyPr>
          <a:lstStyle/>
          <a:p>
            <a:pPr algn="ctr"/>
            <a:r>
              <a:rPr lang="en-US" sz="2800" b="1" dirty="0" smtClean="0"/>
              <a:t>Whittler’s Knife</a:t>
            </a:r>
            <a:endParaRPr lang="en-US" sz="2800" b="1" dirty="0"/>
          </a:p>
        </p:txBody>
      </p:sp>
    </p:spTree>
    <p:extLst>
      <p:ext uri="{BB962C8B-B14F-4D97-AF65-F5344CB8AC3E}">
        <p14:creationId xmlns:p14="http://schemas.microsoft.com/office/powerpoint/2010/main" val="1536269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Wood Carving Tools</a:t>
            </a:r>
          </a:p>
        </p:txBody>
      </p:sp>
      <p:sp>
        <p:nvSpPr>
          <p:cNvPr id="3" name="Content Placeholder 2"/>
          <p:cNvSpPr>
            <a:spLocks noGrp="1"/>
          </p:cNvSpPr>
          <p:nvPr>
            <p:ph idx="1"/>
          </p:nvPr>
        </p:nvSpPr>
        <p:spPr>
          <a:xfrm>
            <a:off x="457200" y="1600200"/>
            <a:ext cx="4724400" cy="4525963"/>
          </a:xfrm>
        </p:spPr>
        <p:txBody>
          <a:bodyPr>
            <a:normAutofit fontScale="85000" lnSpcReduction="20000"/>
          </a:bodyPr>
          <a:lstStyle/>
          <a:p>
            <a:endParaRPr lang="en-US" dirty="0"/>
          </a:p>
          <a:p>
            <a:r>
              <a:rPr lang="en-US" b="1" dirty="0" smtClean="0"/>
              <a:t>Bench </a:t>
            </a:r>
            <a:r>
              <a:rPr lang="en-US" b="1" dirty="0"/>
              <a:t>Knife</a:t>
            </a:r>
            <a:r>
              <a:rPr lang="en-US" dirty="0"/>
              <a:t>: </a:t>
            </a:r>
            <a:endParaRPr lang="en-US" dirty="0" smtClean="0"/>
          </a:p>
          <a:p>
            <a:pPr lvl="1"/>
            <a:r>
              <a:rPr lang="en-US" dirty="0" smtClean="0"/>
              <a:t>The </a:t>
            </a:r>
            <a:r>
              <a:rPr lang="en-US" dirty="0"/>
              <a:t>bench knife has a thin blade that will be about 1 3/4 inches to 3 inches long, and tapers to a point at the tip of the blade. </a:t>
            </a:r>
          </a:p>
          <a:p>
            <a:pPr lvl="1"/>
            <a:r>
              <a:rPr lang="en-US" dirty="0" smtClean="0"/>
              <a:t>The </a:t>
            </a:r>
            <a:r>
              <a:rPr lang="en-US" dirty="0"/>
              <a:t>entire straight faced edge of the blade is sharpened to provide you with an ability to cut lines into the wood and to whittle away long slivers of excess material. </a:t>
            </a:r>
          </a:p>
        </p:txBody>
      </p:sp>
      <p:pic>
        <p:nvPicPr>
          <p:cNvPr id="6" name="Picture 5"/>
          <p:cNvPicPr>
            <a:picLocks noChangeAspect="1"/>
          </p:cNvPicPr>
          <p:nvPr/>
        </p:nvPicPr>
        <p:blipFill>
          <a:blip r:embed="rId2"/>
          <a:stretch>
            <a:fillRect/>
          </a:stretch>
        </p:blipFill>
        <p:spPr>
          <a:xfrm>
            <a:off x="5791200" y="2590800"/>
            <a:ext cx="2063100" cy="2049600"/>
          </a:xfrm>
          <a:prstGeom prst="rect">
            <a:avLst/>
          </a:prstGeom>
        </p:spPr>
      </p:pic>
    </p:spTree>
    <p:extLst>
      <p:ext uri="{BB962C8B-B14F-4D97-AF65-F5344CB8AC3E}">
        <p14:creationId xmlns:p14="http://schemas.microsoft.com/office/powerpoint/2010/main" val="211611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Wood Carving Tools</a:t>
            </a:r>
          </a:p>
        </p:txBody>
      </p:sp>
      <p:sp>
        <p:nvSpPr>
          <p:cNvPr id="3" name="Content Placeholder 2"/>
          <p:cNvSpPr>
            <a:spLocks noGrp="1"/>
          </p:cNvSpPr>
          <p:nvPr>
            <p:ph sz="half" idx="1"/>
          </p:nvPr>
        </p:nvSpPr>
        <p:spPr/>
        <p:txBody>
          <a:bodyPr>
            <a:normAutofit/>
          </a:bodyPr>
          <a:lstStyle/>
          <a:p>
            <a:r>
              <a:rPr lang="en-US" b="1" dirty="0" smtClean="0"/>
              <a:t>Coping </a:t>
            </a:r>
            <a:r>
              <a:rPr lang="en-US" b="1" dirty="0"/>
              <a:t>Saw</a:t>
            </a:r>
            <a:r>
              <a:rPr lang="en-US" dirty="0"/>
              <a:t>: </a:t>
            </a:r>
            <a:endParaRPr lang="en-US" dirty="0" smtClean="0"/>
          </a:p>
          <a:p>
            <a:pPr lvl="1"/>
            <a:r>
              <a:rPr lang="en-US" dirty="0" smtClean="0"/>
              <a:t>A </a:t>
            </a:r>
            <a:r>
              <a:rPr lang="en-US" dirty="0"/>
              <a:t>small saw that is used to cut off chunks of </a:t>
            </a:r>
            <a:r>
              <a:rPr lang="en-US" dirty="0" smtClean="0"/>
              <a:t>wood</a:t>
            </a:r>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31602" y="1752600"/>
            <a:ext cx="4038600" cy="3015488"/>
          </a:xfrm>
          <a:prstGeom prst="rect">
            <a:avLst/>
          </a:prstGeom>
        </p:spPr>
      </p:pic>
    </p:spTree>
    <p:extLst>
      <p:ext uri="{BB962C8B-B14F-4D97-AF65-F5344CB8AC3E}">
        <p14:creationId xmlns:p14="http://schemas.microsoft.com/office/powerpoint/2010/main" val="3468689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119"/>
            <a:ext cx="8229600" cy="1143000"/>
          </a:xfrm>
        </p:spPr>
        <p:txBody>
          <a:bodyPr>
            <a:normAutofit/>
          </a:bodyPr>
          <a:lstStyle/>
          <a:p>
            <a:pPr algn="l"/>
            <a:r>
              <a:rPr lang="en-US" dirty="0" smtClean="0"/>
              <a:t>Requirements</a:t>
            </a:r>
            <a:endParaRPr lang="en-US" dirty="0"/>
          </a:p>
        </p:txBody>
      </p:sp>
      <p:sp>
        <p:nvSpPr>
          <p:cNvPr id="3" name="Content Placeholder 2"/>
          <p:cNvSpPr>
            <a:spLocks noGrp="1"/>
          </p:cNvSpPr>
          <p:nvPr>
            <p:ph idx="1"/>
          </p:nvPr>
        </p:nvSpPr>
        <p:spPr>
          <a:xfrm>
            <a:off x="457200" y="1600201"/>
            <a:ext cx="8229600" cy="4114800"/>
          </a:xfrm>
        </p:spPr>
        <p:txBody>
          <a:bodyPr>
            <a:normAutofit fontScale="85000" lnSpcReduction="20000"/>
          </a:bodyPr>
          <a:lstStyle/>
          <a:p>
            <a:pPr marL="514350" indent="-514350">
              <a:buFont typeface="+mj-lt"/>
              <a:buAutoNum type="arabicPeriod"/>
            </a:pPr>
            <a:r>
              <a:rPr lang="en-US" dirty="0"/>
              <a:t>Do the following:</a:t>
            </a:r>
          </a:p>
          <a:p>
            <a:pPr marL="971550" lvl="1" indent="-514350">
              <a:buFont typeface="+mj-lt"/>
              <a:buAutoNum type="alphaLcPeriod"/>
            </a:pPr>
            <a:r>
              <a:rPr lang="en-US" dirty="0"/>
              <a:t>Explain to your counselor the hazards you are most likely to encounter while wood carving, and what you should do to anticipate, help prevent, mitigate, or lessen these hazards.</a:t>
            </a:r>
          </a:p>
          <a:p>
            <a:pPr marL="971550" lvl="1" indent="-514350">
              <a:buFont typeface="+mj-lt"/>
              <a:buAutoNum type="alphaLcPeriod"/>
            </a:pPr>
            <a:r>
              <a:rPr lang="en-US" dirty="0"/>
              <a:t>Show that you know first aid for injuries that could occur while wood carving, including minor cuts and scratches and splinters.</a:t>
            </a:r>
          </a:p>
          <a:p>
            <a:pPr marL="514350" indent="-514350">
              <a:buFont typeface="+mj-lt"/>
              <a:buAutoNum type="arabicPeriod"/>
            </a:pPr>
            <a:r>
              <a:rPr lang="en-US" dirty="0"/>
              <a:t>Do the following: </a:t>
            </a:r>
          </a:p>
          <a:p>
            <a:pPr marL="971550" lvl="1" indent="-514350">
              <a:buFont typeface="+mj-lt"/>
              <a:buAutoNum type="alphaLcPeriod"/>
            </a:pPr>
            <a:r>
              <a:rPr lang="en-US" dirty="0"/>
              <a:t>Earn the Totin' Chip recognition.</a:t>
            </a:r>
          </a:p>
          <a:p>
            <a:pPr marL="971550" lvl="1" indent="-514350">
              <a:buFont typeface="+mj-lt"/>
              <a:buAutoNum type="alphaLcPeriod"/>
            </a:pPr>
            <a:r>
              <a:rPr lang="en-US" dirty="0"/>
              <a:t>Discuss with your merit badge counselor your understanding of the Safety Checklist for Carving</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65894"/>
            <a:ext cx="914400" cy="933450"/>
          </a:xfrm>
          <a:prstGeom prst="rect">
            <a:avLst/>
          </a:prstGeom>
        </p:spPr>
      </p:pic>
    </p:spTree>
    <p:extLst>
      <p:ext uri="{BB962C8B-B14F-4D97-AF65-F5344CB8AC3E}">
        <p14:creationId xmlns:p14="http://schemas.microsoft.com/office/powerpoint/2010/main" val="2308078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680"/>
            <a:ext cx="8229600" cy="1143000"/>
          </a:xfrm>
        </p:spPr>
        <p:txBody>
          <a:bodyPr>
            <a:normAutofit/>
          </a:bodyPr>
          <a:lstStyle/>
          <a:p>
            <a:pPr algn="l"/>
            <a:r>
              <a:rPr lang="en-US" dirty="0"/>
              <a:t>Wood Carving Tools</a:t>
            </a:r>
          </a:p>
        </p:txBody>
      </p:sp>
      <p:sp>
        <p:nvSpPr>
          <p:cNvPr id="3" name="Content Placeholder 2"/>
          <p:cNvSpPr>
            <a:spLocks noGrp="1"/>
          </p:cNvSpPr>
          <p:nvPr>
            <p:ph sz="half" idx="1"/>
          </p:nvPr>
        </p:nvSpPr>
        <p:spPr>
          <a:xfrm>
            <a:off x="457200" y="1600200"/>
            <a:ext cx="4572000" cy="4525963"/>
          </a:xfrm>
        </p:spPr>
        <p:txBody>
          <a:bodyPr>
            <a:normAutofit/>
          </a:bodyPr>
          <a:lstStyle/>
          <a:p>
            <a:r>
              <a:rPr lang="en-US" b="1" dirty="0" smtClean="0"/>
              <a:t>Round </a:t>
            </a:r>
            <a:r>
              <a:rPr lang="en-US" b="1" dirty="0"/>
              <a:t>Gouges</a:t>
            </a:r>
            <a:r>
              <a:rPr lang="en-US" dirty="0"/>
              <a:t>: </a:t>
            </a:r>
            <a:endParaRPr lang="en-US" dirty="0" smtClean="0"/>
          </a:p>
          <a:p>
            <a:pPr lvl="1"/>
            <a:r>
              <a:rPr lang="en-US" dirty="0" smtClean="0"/>
              <a:t>The gouges </a:t>
            </a:r>
            <a:r>
              <a:rPr lang="en-US" dirty="0"/>
              <a:t>end with a blunt cut. </a:t>
            </a:r>
            <a:endParaRPr lang="en-US" dirty="0" smtClean="0"/>
          </a:p>
          <a:p>
            <a:pPr lvl="1"/>
            <a:r>
              <a:rPr lang="en-US" dirty="0" smtClean="0"/>
              <a:t>The </a:t>
            </a:r>
            <a:r>
              <a:rPr lang="en-US" dirty="0"/>
              <a:t>full length of the blade is either rounded for c-curve </a:t>
            </a:r>
            <a:r>
              <a:rPr lang="en-US" dirty="0" smtClean="0"/>
              <a:t>gouges or </a:t>
            </a:r>
            <a:r>
              <a:rPr lang="en-US" dirty="0"/>
              <a:t>tightly rounded for u-curved gouges. </a:t>
            </a:r>
          </a:p>
          <a:p>
            <a:endParaRPr lang="en-US" dirty="0"/>
          </a:p>
        </p:txBody>
      </p:sp>
      <p:pic>
        <p:nvPicPr>
          <p:cNvPr id="7" name="Content Placeholder 6"/>
          <p:cNvPicPr>
            <a:picLocks noGrp="1" noChangeAspect="1"/>
          </p:cNvPicPr>
          <p:nvPr>
            <p:ph sz="half" idx="2"/>
          </p:nvPr>
        </p:nvPicPr>
        <p:blipFill>
          <a:blip r:embed="rId2"/>
          <a:stretch>
            <a:fillRect/>
          </a:stretch>
        </p:blipFill>
        <p:spPr>
          <a:xfrm>
            <a:off x="5486400" y="650305"/>
            <a:ext cx="3422964" cy="25672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336598"/>
            <a:ext cx="3422964" cy="3422964"/>
          </a:xfrm>
          <a:prstGeom prst="rect">
            <a:avLst/>
          </a:prstGeom>
        </p:spPr>
      </p:pic>
    </p:spTree>
    <p:extLst>
      <p:ext uri="{BB962C8B-B14F-4D97-AF65-F5344CB8AC3E}">
        <p14:creationId xmlns:p14="http://schemas.microsoft.com/office/powerpoint/2010/main" val="3015868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26"/>
            <a:ext cx="8229600" cy="1143000"/>
          </a:xfrm>
        </p:spPr>
        <p:txBody>
          <a:bodyPr>
            <a:normAutofit/>
          </a:bodyPr>
          <a:lstStyle/>
          <a:p>
            <a:r>
              <a:rPr lang="en-US" dirty="0"/>
              <a:t>Wood Carving Tools</a:t>
            </a:r>
          </a:p>
        </p:txBody>
      </p:sp>
      <p:sp>
        <p:nvSpPr>
          <p:cNvPr id="3" name="Content Placeholder 2"/>
          <p:cNvSpPr>
            <a:spLocks noGrp="1"/>
          </p:cNvSpPr>
          <p:nvPr>
            <p:ph sz="half" idx="1"/>
          </p:nvPr>
        </p:nvSpPr>
        <p:spPr/>
        <p:txBody>
          <a:bodyPr>
            <a:normAutofit/>
          </a:bodyPr>
          <a:lstStyle/>
          <a:p>
            <a:r>
              <a:rPr lang="en-US" b="1" dirty="0" smtClean="0"/>
              <a:t>V-Gouge </a:t>
            </a:r>
            <a:r>
              <a:rPr lang="en-US" b="1" dirty="0"/>
              <a:t>Chisel</a:t>
            </a:r>
            <a:r>
              <a:rPr lang="en-US" dirty="0"/>
              <a:t>: </a:t>
            </a:r>
            <a:endParaRPr lang="en-US" dirty="0" smtClean="0"/>
          </a:p>
          <a:p>
            <a:pPr lvl="1"/>
            <a:r>
              <a:rPr lang="en-US" dirty="0" smtClean="0"/>
              <a:t>This </a:t>
            </a:r>
            <a:r>
              <a:rPr lang="en-US" dirty="0"/>
              <a:t>tool comes to a sharp </a:t>
            </a:r>
            <a:r>
              <a:rPr lang="en-US" dirty="0" smtClean="0"/>
              <a:t>“V” </a:t>
            </a:r>
            <a:r>
              <a:rPr lang="en-US" dirty="0"/>
              <a:t>point at the tip creating a deeply scored line in the wood. </a:t>
            </a:r>
            <a:endParaRPr lang="en-US" dirty="0" smtClean="0"/>
          </a:p>
          <a:p>
            <a:pPr lvl="1"/>
            <a:r>
              <a:rPr lang="en-US" dirty="0" smtClean="0"/>
              <a:t>“</a:t>
            </a:r>
            <a:r>
              <a:rPr lang="en-US" dirty="0"/>
              <a:t>V” gouges are available in a variety of angles from very tight v’s to widely open v’s. </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066800"/>
            <a:ext cx="4038600" cy="2271456"/>
          </a:xfrm>
        </p:spPr>
      </p:pic>
      <p:pic>
        <p:nvPicPr>
          <p:cNvPr id="8" name="Picture 7"/>
          <p:cNvPicPr>
            <a:picLocks noChangeAspect="1"/>
          </p:cNvPicPr>
          <p:nvPr/>
        </p:nvPicPr>
        <p:blipFill>
          <a:blip r:embed="rId3"/>
          <a:stretch>
            <a:fillRect/>
          </a:stretch>
        </p:blipFill>
        <p:spPr>
          <a:xfrm>
            <a:off x="4648200" y="3429000"/>
            <a:ext cx="4063120" cy="3214944"/>
          </a:xfrm>
          <a:prstGeom prst="rect">
            <a:avLst/>
          </a:prstGeom>
        </p:spPr>
      </p:pic>
    </p:spTree>
    <p:extLst>
      <p:ext uri="{BB962C8B-B14F-4D97-AF65-F5344CB8AC3E}">
        <p14:creationId xmlns:p14="http://schemas.microsoft.com/office/powerpoint/2010/main" val="27427595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43"/>
            <a:ext cx="8229600" cy="1143000"/>
          </a:xfrm>
        </p:spPr>
        <p:txBody>
          <a:bodyPr>
            <a:normAutofit/>
          </a:bodyPr>
          <a:lstStyle/>
          <a:p>
            <a:r>
              <a:rPr lang="en-US" dirty="0"/>
              <a:t>Wood Carving Tools</a:t>
            </a:r>
          </a:p>
        </p:txBody>
      </p:sp>
      <p:sp>
        <p:nvSpPr>
          <p:cNvPr id="3" name="Content Placeholder 2"/>
          <p:cNvSpPr>
            <a:spLocks noGrp="1"/>
          </p:cNvSpPr>
          <p:nvPr>
            <p:ph sz="half" idx="1"/>
          </p:nvPr>
        </p:nvSpPr>
        <p:spPr/>
        <p:txBody>
          <a:bodyPr>
            <a:normAutofit/>
          </a:bodyPr>
          <a:lstStyle/>
          <a:p>
            <a:r>
              <a:rPr lang="en-US" b="1" dirty="0" smtClean="0"/>
              <a:t>Straight </a:t>
            </a:r>
            <a:r>
              <a:rPr lang="en-US" b="1" dirty="0"/>
              <a:t>Chisels</a:t>
            </a:r>
            <a:r>
              <a:rPr lang="en-US" dirty="0"/>
              <a:t>: </a:t>
            </a:r>
            <a:endParaRPr lang="en-US" dirty="0" smtClean="0"/>
          </a:p>
          <a:p>
            <a:pPr lvl="1"/>
            <a:r>
              <a:rPr lang="en-US" dirty="0" smtClean="0"/>
              <a:t>Chisels </a:t>
            </a:r>
            <a:r>
              <a:rPr lang="en-US" dirty="0"/>
              <a:t>also have only the final edge of the tool sharpened, however the end will be cut in a flat end or angled end. </a:t>
            </a:r>
            <a:endParaRPr lang="en-US" dirty="0" smtClean="0"/>
          </a:p>
          <a:p>
            <a:pPr lvl="1"/>
            <a:r>
              <a:rPr lang="en-US" dirty="0" smtClean="0"/>
              <a:t>These </a:t>
            </a:r>
            <a:r>
              <a:rPr lang="en-US" dirty="0"/>
              <a:t>flat blades are used for the stop cut in relief carving, for removing large areas, and for crisping corners. </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298582"/>
            <a:ext cx="4191000" cy="327404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596012"/>
            <a:ext cx="4191000" cy="2116455"/>
          </a:xfrm>
          <a:prstGeom prst="rect">
            <a:avLst/>
          </a:prstGeom>
        </p:spPr>
      </p:pic>
    </p:spTree>
    <p:extLst>
      <p:ext uri="{BB962C8B-B14F-4D97-AF65-F5344CB8AC3E}">
        <p14:creationId xmlns:p14="http://schemas.microsoft.com/office/powerpoint/2010/main" val="1700518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normAutofit/>
          </a:bodyPr>
          <a:lstStyle/>
          <a:p>
            <a:pPr algn="l"/>
            <a:r>
              <a:rPr lang="en-US" dirty="0"/>
              <a:t>Wood Carving Tools</a:t>
            </a:r>
          </a:p>
        </p:txBody>
      </p:sp>
      <p:sp>
        <p:nvSpPr>
          <p:cNvPr id="3" name="Content Placeholder 2"/>
          <p:cNvSpPr>
            <a:spLocks noGrp="1"/>
          </p:cNvSpPr>
          <p:nvPr>
            <p:ph sz="half" idx="1"/>
          </p:nvPr>
        </p:nvSpPr>
        <p:spPr>
          <a:xfrm>
            <a:off x="457200" y="1600200"/>
            <a:ext cx="5181600" cy="4525963"/>
          </a:xfrm>
        </p:spPr>
        <p:txBody>
          <a:bodyPr>
            <a:normAutofit/>
          </a:bodyPr>
          <a:lstStyle/>
          <a:p>
            <a:r>
              <a:rPr lang="en-US" b="1" dirty="0" smtClean="0"/>
              <a:t>Specialty </a:t>
            </a:r>
            <a:r>
              <a:rPr lang="en-US" b="1" dirty="0"/>
              <a:t>Knives</a:t>
            </a:r>
            <a:r>
              <a:rPr lang="en-US" dirty="0"/>
              <a:t>: </a:t>
            </a:r>
            <a:endParaRPr lang="en-US" dirty="0" smtClean="0"/>
          </a:p>
          <a:p>
            <a:pPr lvl="1"/>
            <a:r>
              <a:rPr lang="en-US" dirty="0" smtClean="0"/>
              <a:t>Dog </a:t>
            </a:r>
            <a:r>
              <a:rPr lang="en-US" dirty="0"/>
              <a:t>leg chisel used to clean the background </a:t>
            </a:r>
            <a:r>
              <a:rPr lang="en-US" dirty="0" smtClean="0"/>
              <a:t>wood, </a:t>
            </a:r>
            <a:r>
              <a:rPr lang="en-US" dirty="0"/>
              <a:t>under deep </a:t>
            </a:r>
            <a:r>
              <a:rPr lang="en-US" dirty="0" smtClean="0"/>
              <a:t>ledges, </a:t>
            </a:r>
            <a:r>
              <a:rPr lang="en-US" dirty="0"/>
              <a:t>or undercuts. </a:t>
            </a:r>
            <a:endParaRPr lang="en-US" dirty="0" smtClean="0"/>
          </a:p>
          <a:p>
            <a:pPr lvl="1"/>
            <a:r>
              <a:rPr lang="en-US" dirty="0" smtClean="0"/>
              <a:t>Detail </a:t>
            </a:r>
            <a:r>
              <a:rPr lang="en-US" dirty="0"/>
              <a:t>knives for fine line work and for cutting into small, tight areas. </a:t>
            </a:r>
            <a:endParaRPr lang="en-US" dirty="0" smtClean="0"/>
          </a:p>
          <a:p>
            <a:pPr lvl="1"/>
            <a:r>
              <a:rPr lang="en-US" dirty="0" smtClean="0"/>
              <a:t>Spoon hook knives for carving spoons and bowls.</a:t>
            </a:r>
            <a:endParaRPr lang="en-US" dirty="0"/>
          </a:p>
          <a:p>
            <a:endParaRPr lang="en-US" dirty="0"/>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210" b="15319"/>
          <a:stretch/>
        </p:blipFill>
        <p:spPr>
          <a:xfrm>
            <a:off x="5867400" y="480660"/>
            <a:ext cx="2895600" cy="2185358"/>
          </a:xfr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167" t="10000" r="16666" b="37999"/>
          <a:stretch/>
        </p:blipFill>
        <p:spPr>
          <a:xfrm>
            <a:off x="4250225" y="5351171"/>
            <a:ext cx="4533900" cy="14202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2661159"/>
            <a:ext cx="2895600" cy="2690012"/>
          </a:xfrm>
          <a:prstGeom prst="rect">
            <a:avLst/>
          </a:prstGeom>
        </p:spPr>
      </p:pic>
    </p:spTree>
    <p:extLst>
      <p:ext uri="{BB962C8B-B14F-4D97-AF65-F5344CB8AC3E}">
        <p14:creationId xmlns:p14="http://schemas.microsoft.com/office/powerpoint/2010/main" val="2319643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62" y="33196"/>
            <a:ext cx="8229600" cy="1143000"/>
          </a:xfrm>
        </p:spPr>
        <p:txBody>
          <a:bodyPr>
            <a:normAutofit/>
          </a:bodyPr>
          <a:lstStyle/>
          <a:p>
            <a:r>
              <a:rPr lang="en-US" dirty="0"/>
              <a:t>Wood Carving Tools</a:t>
            </a:r>
          </a:p>
        </p:txBody>
      </p:sp>
      <p:sp>
        <p:nvSpPr>
          <p:cNvPr id="3" name="Content Placeholder 2"/>
          <p:cNvSpPr>
            <a:spLocks noGrp="1"/>
          </p:cNvSpPr>
          <p:nvPr>
            <p:ph sz="half" idx="1"/>
          </p:nvPr>
        </p:nvSpPr>
        <p:spPr/>
        <p:txBody>
          <a:bodyPr>
            <a:normAutofit/>
          </a:bodyPr>
          <a:lstStyle/>
          <a:p>
            <a:r>
              <a:rPr lang="en-US" dirty="0" smtClean="0"/>
              <a:t>A carver also needs:</a:t>
            </a:r>
          </a:p>
          <a:p>
            <a:pPr lvl="1"/>
            <a:r>
              <a:rPr lang="en-US" dirty="0" smtClean="0"/>
              <a:t>A wooden mallet</a:t>
            </a:r>
          </a:p>
          <a:p>
            <a:pPr lvl="1"/>
            <a:r>
              <a:rPr lang="en-US" dirty="0" smtClean="0"/>
              <a:t>A flat wood file</a:t>
            </a:r>
          </a:p>
          <a:p>
            <a:pPr lvl="1"/>
            <a:r>
              <a:rPr lang="en-US" dirty="0" smtClean="0"/>
              <a:t>Rulers</a:t>
            </a:r>
          </a:p>
          <a:p>
            <a:pPr lvl="1"/>
            <a:r>
              <a:rPr lang="en-US" dirty="0" smtClean="0"/>
              <a:t>Pencils</a:t>
            </a:r>
          </a:p>
          <a:p>
            <a:pPr lvl="1"/>
            <a:r>
              <a:rPr lang="en-US" dirty="0" smtClean="0"/>
              <a:t>Clamps</a:t>
            </a:r>
          </a:p>
          <a:p>
            <a:pPr lvl="1"/>
            <a:r>
              <a:rPr lang="en-US" dirty="0" smtClean="0"/>
              <a:t>Rubber mats </a:t>
            </a:r>
          </a:p>
          <a:p>
            <a:pPr lvl="1"/>
            <a:r>
              <a:rPr lang="en-US" dirty="0" smtClean="0"/>
              <a:t>Sandpaper</a:t>
            </a:r>
          </a:p>
          <a:p>
            <a:pPr lvl="1"/>
            <a:endParaRPr lang="en-US" dirty="0" smtClean="0"/>
          </a:p>
          <a:p>
            <a:pPr lvl="1"/>
            <a:endParaRPr lang="en-US" dirty="0"/>
          </a:p>
        </p:txBody>
      </p:sp>
      <p:pic>
        <p:nvPicPr>
          <p:cNvPr id="7" name="Content Placeholder 6"/>
          <p:cNvPicPr>
            <a:picLocks noGrp="1" noChangeAspect="1"/>
          </p:cNvPicPr>
          <p:nvPr>
            <p:ph sz="half" idx="2"/>
          </p:nvPr>
        </p:nvPicPr>
        <p:blipFill>
          <a:blip r:embed="rId2"/>
          <a:stretch>
            <a:fillRect/>
          </a:stretch>
        </p:blipFill>
        <p:spPr>
          <a:xfrm>
            <a:off x="4648200" y="1524000"/>
            <a:ext cx="4038600" cy="2692400"/>
          </a:xfrm>
          <a:prstGeom prst="rect">
            <a:avLst/>
          </a:prstGeom>
        </p:spPr>
      </p:pic>
      <p:pic>
        <p:nvPicPr>
          <p:cNvPr id="9" name="Picture 8"/>
          <p:cNvPicPr>
            <a:picLocks noChangeAspect="1"/>
          </p:cNvPicPr>
          <p:nvPr/>
        </p:nvPicPr>
        <p:blipFill>
          <a:blip r:embed="rId3"/>
          <a:stretch>
            <a:fillRect/>
          </a:stretch>
        </p:blipFill>
        <p:spPr>
          <a:xfrm>
            <a:off x="4658762" y="4311964"/>
            <a:ext cx="4038600" cy="2273155"/>
          </a:xfrm>
          <a:prstGeom prst="rect">
            <a:avLst/>
          </a:prstGeom>
        </p:spPr>
      </p:pic>
    </p:spTree>
    <p:extLst>
      <p:ext uri="{BB962C8B-B14F-4D97-AF65-F5344CB8AC3E}">
        <p14:creationId xmlns:p14="http://schemas.microsoft.com/office/powerpoint/2010/main" val="2562044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Care and Use of Sharpening Devices</a:t>
            </a:r>
            <a:endParaRPr lang="en-US" dirty="0"/>
          </a:p>
        </p:txBody>
      </p:sp>
      <p:pic>
        <p:nvPicPr>
          <p:cNvPr id="4" name="dmJXkB46DdQ"/>
          <p:cNvPicPr>
            <a:picLocks noGrp="1" noRot="1" noChangeAspect="1"/>
          </p:cNvPicPr>
          <p:nvPr>
            <p:ph idx="1"/>
            <a:videoFile r:link="rId1"/>
          </p:nvPr>
        </p:nvPicPr>
        <p:blipFill>
          <a:blip r:embed="rId3"/>
          <a:stretch>
            <a:fillRect/>
          </a:stretch>
        </p:blipFill>
        <p:spPr>
          <a:xfrm>
            <a:off x="762000" y="1219200"/>
            <a:ext cx="7772400" cy="4371976"/>
          </a:xfrm>
          <a:prstGeom prst="rect">
            <a:avLst/>
          </a:prstGeom>
        </p:spPr>
      </p:pic>
      <p:sp>
        <p:nvSpPr>
          <p:cNvPr id="5" name="Rectangle 4"/>
          <p:cNvSpPr/>
          <p:nvPr/>
        </p:nvSpPr>
        <p:spPr>
          <a:xfrm>
            <a:off x="152400" y="5715000"/>
            <a:ext cx="8839200" cy="923330"/>
          </a:xfrm>
          <a:prstGeom prst="rect">
            <a:avLst/>
          </a:prstGeom>
        </p:spPr>
        <p:txBody>
          <a:bodyPr wrap="square">
            <a:spAutoFit/>
          </a:bodyPr>
          <a:lstStyle/>
          <a:p>
            <a:r>
              <a:rPr lang="en-US" dirty="0" smtClean="0"/>
              <a:t>This </a:t>
            </a:r>
            <a:r>
              <a:rPr lang="en-US" dirty="0"/>
              <a:t>video </a:t>
            </a:r>
            <a:r>
              <a:rPr lang="en-US" dirty="0" smtClean="0"/>
              <a:t>walks you </a:t>
            </a:r>
            <a:r>
              <a:rPr lang="en-US" dirty="0"/>
              <a:t>through how </a:t>
            </a:r>
            <a:r>
              <a:rPr lang="en-US" dirty="0" smtClean="0"/>
              <a:t>to </a:t>
            </a:r>
            <a:r>
              <a:rPr lang="en-US" dirty="0"/>
              <a:t>sharpen </a:t>
            </a:r>
            <a:r>
              <a:rPr lang="en-US" dirty="0" smtClean="0"/>
              <a:t>wood </a:t>
            </a:r>
            <a:r>
              <a:rPr lang="en-US" dirty="0"/>
              <a:t>carving tools. </a:t>
            </a:r>
            <a:r>
              <a:rPr lang="en-US" dirty="0" smtClean="0"/>
              <a:t>It covers </a:t>
            </a:r>
            <a:r>
              <a:rPr lang="en-US" dirty="0"/>
              <a:t>chisels, </a:t>
            </a:r>
            <a:r>
              <a:rPr lang="en-US" dirty="0" smtClean="0"/>
              <a:t>v-tools, gouges, </a:t>
            </a:r>
            <a:r>
              <a:rPr lang="en-US" dirty="0"/>
              <a:t>and knifes, </a:t>
            </a:r>
            <a:r>
              <a:rPr lang="en-US" dirty="0" smtClean="0"/>
              <a:t>using Japanese </a:t>
            </a:r>
            <a:r>
              <a:rPr lang="en-US" dirty="0"/>
              <a:t>water stones, a diamond plate and a strop to get a razor sharp edge on </a:t>
            </a:r>
            <a:r>
              <a:rPr lang="en-US" dirty="0" smtClean="0"/>
              <a:t>the </a:t>
            </a:r>
            <a:r>
              <a:rPr lang="en-US" dirty="0"/>
              <a:t>carving </a:t>
            </a:r>
            <a:r>
              <a:rPr lang="en-US" dirty="0" smtClean="0"/>
              <a:t>tools. It also discusses </a:t>
            </a:r>
            <a:r>
              <a:rPr lang="en-US" dirty="0"/>
              <a:t>how to maintain that edge. </a:t>
            </a:r>
          </a:p>
        </p:txBody>
      </p:sp>
    </p:spTree>
    <p:extLst>
      <p:ext uri="{BB962C8B-B14F-4D97-AF65-F5344CB8AC3E}">
        <p14:creationId xmlns:p14="http://schemas.microsoft.com/office/powerpoint/2010/main" val="3678970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Requirement 4</a:t>
            </a:r>
            <a:endParaRPr lang="en-US" dirty="0"/>
          </a:p>
        </p:txBody>
      </p:sp>
      <p:sp>
        <p:nvSpPr>
          <p:cNvPr id="3" name="Content Placeholder 2"/>
          <p:cNvSpPr>
            <a:spLocks noGrp="1"/>
          </p:cNvSpPr>
          <p:nvPr>
            <p:ph sz="half" idx="1"/>
          </p:nvPr>
        </p:nvSpPr>
        <p:spPr>
          <a:xfrm>
            <a:off x="457199" y="1600200"/>
            <a:ext cx="4484483" cy="4525963"/>
          </a:xfrm>
        </p:spPr>
        <p:txBody>
          <a:bodyPr>
            <a:normAutofit/>
          </a:bodyPr>
          <a:lstStyle/>
          <a:p>
            <a:pPr marL="514350" indent="-514350">
              <a:buFont typeface="+mj-lt"/>
              <a:buAutoNum type="arabicPeriod" startAt="4"/>
            </a:pPr>
            <a:r>
              <a:rPr lang="en-US" dirty="0" smtClean="0"/>
              <a:t>Using </a:t>
            </a:r>
            <a:r>
              <a:rPr lang="en-US" dirty="0"/>
              <a:t>a piece of scrap wood or a project on which you are working, show your merit badge counselor that you know how to do the following: </a:t>
            </a:r>
          </a:p>
          <a:p>
            <a:pPr marL="971550" lvl="1" indent="-514350">
              <a:buFont typeface="+mj-lt"/>
              <a:buAutoNum type="alphaLcPeriod"/>
            </a:pPr>
            <a:r>
              <a:rPr lang="en-US" dirty="0"/>
              <a:t>Stop cut or score line</a:t>
            </a:r>
          </a:p>
          <a:p>
            <a:pPr marL="971550" lvl="1" indent="-514350">
              <a:buFont typeface="+mj-lt"/>
              <a:buAutoNum type="alphaLcPeriod"/>
            </a:pPr>
            <a:r>
              <a:rPr lang="en-US" dirty="0" smtClean="0"/>
              <a:t>Paring </a:t>
            </a:r>
            <a:r>
              <a:rPr lang="en-US" dirty="0"/>
              <a:t>cut</a:t>
            </a:r>
          </a:p>
          <a:p>
            <a:pPr marL="971550" lvl="1" indent="-514350">
              <a:buFont typeface="+mj-lt"/>
              <a:buAutoNum type="alphaLcPeriod"/>
            </a:pPr>
            <a:r>
              <a:rPr lang="en-US" dirty="0"/>
              <a:t>Push cut and levering cut</a:t>
            </a:r>
          </a:p>
          <a:p>
            <a:pPr marL="971550" lvl="1" indent="-514350">
              <a:buFont typeface="+mj-lt"/>
              <a:buAutoNum type="alphaLcPeriod"/>
            </a:pPr>
            <a:r>
              <a:rPr lang="en-US" dirty="0"/>
              <a:t>"V" </a:t>
            </a:r>
            <a:r>
              <a:rPr lang="en-US" dirty="0" smtClean="0"/>
              <a:t>cut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65894"/>
            <a:ext cx="914400" cy="933450"/>
          </a:xfrm>
          <a:prstGeom prst="rect">
            <a:avLst/>
          </a:prstGeom>
        </p:spPr>
      </p:pic>
      <p:pic>
        <p:nvPicPr>
          <p:cNvPr id="8" name="Content Placeholder 7"/>
          <p:cNvPicPr>
            <a:picLocks noGrp="1" noChangeAspect="1"/>
          </p:cNvPicPr>
          <p:nvPr>
            <p:ph sz="half" idx="2"/>
          </p:nvPr>
        </p:nvPicPr>
        <p:blipFill>
          <a:blip r:embed="rId3"/>
          <a:stretch>
            <a:fillRect/>
          </a:stretch>
        </p:blipFill>
        <p:spPr>
          <a:xfrm>
            <a:off x="4941683" y="1752600"/>
            <a:ext cx="4038600" cy="2693435"/>
          </a:xfrm>
          <a:prstGeom prst="rect">
            <a:avLst/>
          </a:prstGeom>
        </p:spPr>
      </p:pic>
    </p:spTree>
    <p:extLst>
      <p:ext uri="{BB962C8B-B14F-4D97-AF65-F5344CB8AC3E}">
        <p14:creationId xmlns:p14="http://schemas.microsoft.com/office/powerpoint/2010/main" val="2532755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Basic Woodcarving Cuts</a:t>
            </a:r>
            <a:endParaRPr lang="en-US" dirty="0"/>
          </a:p>
        </p:txBody>
      </p:sp>
      <p:pic>
        <p:nvPicPr>
          <p:cNvPr id="4" name="82aZIw_Wfss"/>
          <p:cNvPicPr>
            <a:picLocks noGrp="1" noRot="1" noChangeAspect="1"/>
          </p:cNvPicPr>
          <p:nvPr>
            <p:ph idx="1"/>
            <a:videoFile r:link="rId1"/>
          </p:nvPr>
        </p:nvPicPr>
        <p:blipFill>
          <a:blip r:embed="rId3"/>
          <a:stretch>
            <a:fillRect/>
          </a:stretch>
        </p:blipFill>
        <p:spPr>
          <a:xfrm>
            <a:off x="575733" y="1143000"/>
            <a:ext cx="7992534" cy="4495800"/>
          </a:xfrm>
          <a:prstGeom prst="rect">
            <a:avLst/>
          </a:prstGeom>
        </p:spPr>
      </p:pic>
      <p:sp>
        <p:nvSpPr>
          <p:cNvPr id="5" name="Rectangle 4"/>
          <p:cNvSpPr/>
          <p:nvPr/>
        </p:nvSpPr>
        <p:spPr>
          <a:xfrm>
            <a:off x="381000" y="5791200"/>
            <a:ext cx="8534400" cy="923330"/>
          </a:xfrm>
          <a:prstGeom prst="rect">
            <a:avLst/>
          </a:prstGeom>
        </p:spPr>
        <p:txBody>
          <a:bodyPr wrap="square">
            <a:spAutoFit/>
          </a:bodyPr>
          <a:lstStyle/>
          <a:p>
            <a:r>
              <a:rPr lang="en-US" dirty="0" smtClean="0"/>
              <a:t>There </a:t>
            </a:r>
            <a:r>
              <a:rPr lang="en-US" dirty="0"/>
              <a:t>are a few important techniques that every beginner should know--whether you're just whittling for fun or diving deep into the woodcarving hobby. </a:t>
            </a:r>
            <a:r>
              <a:rPr lang="en-US" dirty="0" smtClean="0"/>
              <a:t> This video will demonstrate the four basic cuts and some safety tips.</a:t>
            </a:r>
            <a:endParaRPr lang="en-US" dirty="0"/>
          </a:p>
        </p:txBody>
      </p:sp>
    </p:spTree>
    <p:extLst>
      <p:ext uri="{BB962C8B-B14F-4D97-AF65-F5344CB8AC3E}">
        <p14:creationId xmlns:p14="http://schemas.microsoft.com/office/powerpoint/2010/main" val="1408667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119"/>
            <a:ext cx="8229600" cy="1143000"/>
          </a:xfrm>
        </p:spPr>
        <p:txBody>
          <a:bodyPr>
            <a:normAutofit/>
          </a:bodyPr>
          <a:lstStyle/>
          <a:p>
            <a:pPr algn="l"/>
            <a:r>
              <a:rPr lang="en-US" dirty="0" smtClean="0"/>
              <a:t>Requirement 5</a:t>
            </a:r>
            <a:endParaRPr lang="en-US" dirty="0"/>
          </a:p>
        </p:txBody>
      </p:sp>
      <p:sp>
        <p:nvSpPr>
          <p:cNvPr id="3" name="Content Placeholder 2"/>
          <p:cNvSpPr>
            <a:spLocks noGrp="1"/>
          </p:cNvSpPr>
          <p:nvPr>
            <p:ph idx="1"/>
          </p:nvPr>
        </p:nvSpPr>
        <p:spPr>
          <a:xfrm>
            <a:off x="457200" y="1600200"/>
            <a:ext cx="8229600" cy="1676400"/>
          </a:xfrm>
        </p:spPr>
        <p:txBody>
          <a:bodyPr>
            <a:normAutofit/>
          </a:bodyPr>
          <a:lstStyle/>
          <a:p>
            <a:pPr marL="514350" indent="-514350">
              <a:buFont typeface="+mj-lt"/>
              <a:buAutoNum type="arabicPeriod" startAt="5"/>
            </a:pPr>
            <a:r>
              <a:rPr lang="en-US" sz="2700" dirty="0" smtClean="0"/>
              <a:t>Tell </a:t>
            </a:r>
            <a:r>
              <a:rPr lang="en-US" sz="2700" dirty="0"/>
              <a:t>why different woods are used for different projects. Explain why you chose the type of wood you did for your projects in requirements 6 and 7</a:t>
            </a:r>
            <a:r>
              <a:rPr lang="en-US" sz="2700" dirty="0" smtClean="0"/>
              <a:t>.</a:t>
            </a:r>
            <a:endParaRPr lang="en-US" sz="27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65894"/>
            <a:ext cx="914400" cy="933450"/>
          </a:xfrm>
          <a:prstGeom prst="rect">
            <a:avLst/>
          </a:prstGeom>
        </p:spPr>
      </p:pic>
      <p:pic>
        <p:nvPicPr>
          <p:cNvPr id="7" name="Picture 6"/>
          <p:cNvPicPr>
            <a:picLocks noChangeAspect="1"/>
          </p:cNvPicPr>
          <p:nvPr/>
        </p:nvPicPr>
        <p:blipFill>
          <a:blip r:embed="rId3"/>
          <a:stretch>
            <a:fillRect/>
          </a:stretch>
        </p:blipFill>
        <p:spPr>
          <a:xfrm>
            <a:off x="2520648" y="3048000"/>
            <a:ext cx="4102704" cy="3414712"/>
          </a:xfrm>
          <a:prstGeom prst="rect">
            <a:avLst/>
          </a:prstGeom>
        </p:spPr>
      </p:pic>
    </p:spTree>
    <p:extLst>
      <p:ext uri="{BB962C8B-B14F-4D97-AF65-F5344CB8AC3E}">
        <p14:creationId xmlns:p14="http://schemas.microsoft.com/office/powerpoint/2010/main" val="1351006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Wood Types</a:t>
            </a:r>
            <a:endParaRPr lang="en-US" dirty="0"/>
          </a:p>
        </p:txBody>
      </p:sp>
      <p:sp>
        <p:nvSpPr>
          <p:cNvPr id="3" name="Content Placeholder 2"/>
          <p:cNvSpPr>
            <a:spLocks noGrp="1"/>
          </p:cNvSpPr>
          <p:nvPr>
            <p:ph idx="1"/>
          </p:nvPr>
        </p:nvSpPr>
        <p:spPr>
          <a:xfrm>
            <a:off x="457200" y="1600200"/>
            <a:ext cx="5867400" cy="5257800"/>
          </a:xfrm>
        </p:spPr>
        <p:txBody>
          <a:bodyPr>
            <a:normAutofit lnSpcReduction="10000"/>
          </a:bodyPr>
          <a:lstStyle/>
          <a:p>
            <a:r>
              <a:rPr lang="en-US" dirty="0" smtClean="0"/>
              <a:t>Soft Woods:</a:t>
            </a:r>
          </a:p>
          <a:p>
            <a:pPr lvl="1"/>
            <a:r>
              <a:rPr lang="en-US" dirty="0" smtClean="0"/>
              <a:t>Basswood</a:t>
            </a:r>
          </a:p>
          <a:p>
            <a:pPr lvl="2"/>
            <a:r>
              <a:rPr lang="en-US" dirty="0" smtClean="0"/>
              <a:t>Easy to carve, with a fine grain. Light and cream colored. Best for whittling. </a:t>
            </a:r>
          </a:p>
          <a:p>
            <a:pPr lvl="1"/>
            <a:r>
              <a:rPr lang="en-US" dirty="0" smtClean="0"/>
              <a:t>Butternut</a:t>
            </a:r>
          </a:p>
          <a:p>
            <a:pPr lvl="2"/>
            <a:r>
              <a:rPr lang="en-US" dirty="0" smtClean="0"/>
              <a:t>Easy </a:t>
            </a:r>
            <a:r>
              <a:rPr lang="en-US" dirty="0"/>
              <a:t>to carve, with a coarse grain. Light brown colored with a distinct wood pattern. </a:t>
            </a:r>
            <a:endParaRPr lang="en-US" dirty="0" smtClean="0"/>
          </a:p>
          <a:p>
            <a:pPr lvl="1"/>
            <a:r>
              <a:rPr lang="en-US" dirty="0" smtClean="0"/>
              <a:t>White Pine</a:t>
            </a:r>
          </a:p>
          <a:p>
            <a:pPr lvl="2"/>
            <a:r>
              <a:rPr lang="en-US" dirty="0" smtClean="0"/>
              <a:t>Easy </a:t>
            </a:r>
            <a:r>
              <a:rPr lang="en-US" dirty="0"/>
              <a:t>to carve, with a medium grain. Soft and cream colored. </a:t>
            </a:r>
            <a:endParaRPr lang="en-US" dirty="0" smtClean="0"/>
          </a:p>
          <a:p>
            <a:pPr lvl="1"/>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6050" y="2973767"/>
            <a:ext cx="2190750" cy="19935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050" y="801697"/>
            <a:ext cx="2190750" cy="2190750"/>
          </a:xfrm>
          <a:prstGeom prst="rect">
            <a:avLst/>
          </a:prstGeom>
        </p:spPr>
      </p:pic>
      <p:pic>
        <p:nvPicPr>
          <p:cNvPr id="8" name="Picture 7"/>
          <p:cNvPicPr>
            <a:picLocks noChangeAspect="1"/>
          </p:cNvPicPr>
          <p:nvPr/>
        </p:nvPicPr>
        <p:blipFill rotWithShape="1">
          <a:blip r:embed="rId4"/>
          <a:srcRect b="9565"/>
          <a:stretch/>
        </p:blipFill>
        <p:spPr>
          <a:xfrm>
            <a:off x="6487751" y="4953000"/>
            <a:ext cx="2190750" cy="1828800"/>
          </a:xfrm>
          <a:prstGeom prst="rect">
            <a:avLst/>
          </a:prstGeom>
        </p:spPr>
      </p:pic>
    </p:spTree>
    <p:extLst>
      <p:ext uri="{BB962C8B-B14F-4D97-AF65-F5344CB8AC3E}">
        <p14:creationId xmlns:p14="http://schemas.microsoft.com/office/powerpoint/2010/main" val="1871039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119"/>
            <a:ext cx="8229600" cy="1143000"/>
          </a:xfrm>
        </p:spPr>
        <p:txBody>
          <a:bodyPr>
            <a:normAutofit/>
          </a:bodyPr>
          <a:lstStyle/>
          <a:p>
            <a:pPr algn="l"/>
            <a:r>
              <a:rPr lang="en-US" dirty="0" smtClean="0"/>
              <a:t>Requirements</a:t>
            </a:r>
            <a:endParaRPr lang="en-US" dirty="0"/>
          </a:p>
        </p:txBody>
      </p:sp>
      <p:sp>
        <p:nvSpPr>
          <p:cNvPr id="3" name="Content Placeholder 2"/>
          <p:cNvSpPr>
            <a:spLocks noGrp="1"/>
          </p:cNvSpPr>
          <p:nvPr>
            <p:ph idx="1"/>
          </p:nvPr>
        </p:nvSpPr>
        <p:spPr>
          <a:xfrm>
            <a:off x="457200" y="1600200"/>
            <a:ext cx="8229600" cy="5029200"/>
          </a:xfrm>
        </p:spPr>
        <p:txBody>
          <a:bodyPr>
            <a:normAutofit fontScale="85000" lnSpcReduction="20000"/>
          </a:bodyPr>
          <a:lstStyle/>
          <a:p>
            <a:pPr marL="514350" indent="-514350">
              <a:buFont typeface="+mj-lt"/>
              <a:buAutoNum type="arabicPeriod" startAt="3"/>
            </a:pPr>
            <a:r>
              <a:rPr lang="en-US" dirty="0" smtClean="0"/>
              <a:t>Do </a:t>
            </a:r>
            <a:r>
              <a:rPr lang="en-US" dirty="0"/>
              <a:t>the following: </a:t>
            </a:r>
          </a:p>
          <a:p>
            <a:pPr marL="971550" lvl="1" indent="-514350">
              <a:buFont typeface="+mj-lt"/>
              <a:buAutoNum type="alphaLcPeriod"/>
            </a:pPr>
            <a:r>
              <a:rPr lang="en-US" dirty="0"/>
              <a:t>Explain to your counselor, orally or in writing, the care and use of five types of tools that you may use in a carving project.</a:t>
            </a:r>
          </a:p>
          <a:p>
            <a:pPr marL="971550" lvl="1" indent="-514350">
              <a:buFont typeface="+mj-lt"/>
              <a:buAutoNum type="alphaLcPeriod"/>
            </a:pPr>
            <a:r>
              <a:rPr lang="en-US" dirty="0"/>
              <a:t>Tell your counselor how to care for and use several types of sharpening devices, then demonstrate that you know how to use these devices.</a:t>
            </a:r>
          </a:p>
          <a:p>
            <a:pPr marL="514350" indent="-514350">
              <a:buFont typeface="+mj-lt"/>
              <a:buAutoNum type="arabicPeriod" startAt="3"/>
            </a:pPr>
            <a:r>
              <a:rPr lang="en-US" dirty="0"/>
              <a:t>Using a piece of scrap wood or a project on which you are working, show your merit badge counselor that you know how to do the following: </a:t>
            </a:r>
          </a:p>
          <a:p>
            <a:pPr marL="971550" lvl="1" indent="-514350">
              <a:buFont typeface="+mj-lt"/>
              <a:buAutoNum type="alphaLcPeriod"/>
            </a:pPr>
            <a:r>
              <a:rPr lang="en-US" dirty="0"/>
              <a:t>Paring cut</a:t>
            </a:r>
          </a:p>
          <a:p>
            <a:pPr marL="971550" lvl="1" indent="-514350">
              <a:buFont typeface="+mj-lt"/>
              <a:buAutoNum type="alphaLcPeriod"/>
            </a:pPr>
            <a:r>
              <a:rPr lang="en-US" dirty="0"/>
              <a:t>Push cut and levering cut</a:t>
            </a:r>
          </a:p>
          <a:p>
            <a:pPr marL="971550" lvl="1" indent="-514350">
              <a:buFont typeface="+mj-lt"/>
              <a:buAutoNum type="alphaLcPeriod"/>
            </a:pPr>
            <a:r>
              <a:rPr lang="en-US" dirty="0"/>
              <a:t>"V" cut</a:t>
            </a:r>
          </a:p>
          <a:p>
            <a:pPr marL="971550" lvl="1" indent="-514350">
              <a:buFont typeface="+mj-lt"/>
              <a:buAutoNum type="alphaLcPeriod"/>
            </a:pPr>
            <a:r>
              <a:rPr lang="en-US" dirty="0"/>
              <a:t>Stop cut or score </a:t>
            </a:r>
            <a:r>
              <a:rPr lang="en-US" dirty="0" smtClean="0"/>
              <a:t>line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65894"/>
            <a:ext cx="914400" cy="933450"/>
          </a:xfrm>
          <a:prstGeom prst="rect">
            <a:avLst/>
          </a:prstGeom>
        </p:spPr>
      </p:pic>
    </p:spTree>
    <p:extLst>
      <p:ext uri="{BB962C8B-B14F-4D97-AF65-F5344CB8AC3E}">
        <p14:creationId xmlns:p14="http://schemas.microsoft.com/office/powerpoint/2010/main" val="37305770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Wood Types</a:t>
            </a:r>
            <a:endParaRPr lang="en-US" dirty="0"/>
          </a:p>
        </p:txBody>
      </p:sp>
      <p:sp>
        <p:nvSpPr>
          <p:cNvPr id="3" name="Content Placeholder 2"/>
          <p:cNvSpPr>
            <a:spLocks noGrp="1"/>
          </p:cNvSpPr>
          <p:nvPr>
            <p:ph idx="1"/>
          </p:nvPr>
        </p:nvSpPr>
        <p:spPr>
          <a:xfrm>
            <a:off x="457200" y="1600200"/>
            <a:ext cx="5486400" cy="5257800"/>
          </a:xfrm>
        </p:spPr>
        <p:txBody>
          <a:bodyPr/>
          <a:lstStyle/>
          <a:p>
            <a:r>
              <a:rPr lang="en-US" dirty="0" smtClean="0"/>
              <a:t>Intermediate Woods:</a:t>
            </a:r>
          </a:p>
          <a:p>
            <a:pPr lvl="1"/>
            <a:r>
              <a:rPr lang="en-US" dirty="0" smtClean="0"/>
              <a:t>Mahogany</a:t>
            </a:r>
          </a:p>
          <a:p>
            <a:pPr lvl="2"/>
            <a:r>
              <a:rPr lang="en-US" dirty="0" smtClean="0"/>
              <a:t>Intermediate </a:t>
            </a:r>
            <a:r>
              <a:rPr lang="en-US" dirty="0"/>
              <a:t>difficulty to carve, with a medium grain. Distinct reddish color. </a:t>
            </a:r>
            <a:endParaRPr lang="en-US" dirty="0" smtClean="0"/>
          </a:p>
          <a:p>
            <a:pPr lvl="1"/>
            <a:r>
              <a:rPr lang="en-US" dirty="0" smtClean="0"/>
              <a:t>Black Walnut</a:t>
            </a:r>
          </a:p>
          <a:p>
            <a:pPr lvl="2"/>
            <a:r>
              <a:rPr lang="en-US" dirty="0"/>
              <a:t>Intermediate difficulty to carve</a:t>
            </a:r>
            <a:r>
              <a:rPr lang="en-US" dirty="0" smtClean="0"/>
              <a:t>, </a:t>
            </a:r>
            <a:r>
              <a:rPr lang="en-US" dirty="0"/>
              <a:t>with a medium grain. Very dark brown. </a:t>
            </a: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600200"/>
            <a:ext cx="2679312" cy="26439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244189"/>
            <a:ext cx="2679312" cy="2442001"/>
          </a:xfrm>
          <a:prstGeom prst="rect">
            <a:avLst/>
          </a:prstGeom>
        </p:spPr>
      </p:pic>
    </p:spTree>
    <p:extLst>
      <p:ext uri="{BB962C8B-B14F-4D97-AF65-F5344CB8AC3E}">
        <p14:creationId xmlns:p14="http://schemas.microsoft.com/office/powerpoint/2010/main" val="5021439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Wood Types</a:t>
            </a:r>
            <a:endParaRPr lang="en-US" dirty="0"/>
          </a:p>
        </p:txBody>
      </p:sp>
      <p:sp>
        <p:nvSpPr>
          <p:cNvPr id="3" name="Content Placeholder 2"/>
          <p:cNvSpPr>
            <a:spLocks noGrp="1"/>
          </p:cNvSpPr>
          <p:nvPr>
            <p:ph idx="1"/>
          </p:nvPr>
        </p:nvSpPr>
        <p:spPr>
          <a:xfrm>
            <a:off x="457200" y="1600200"/>
            <a:ext cx="4800600" cy="4876800"/>
          </a:xfrm>
        </p:spPr>
        <p:txBody>
          <a:bodyPr/>
          <a:lstStyle/>
          <a:p>
            <a:r>
              <a:rPr lang="en-US" dirty="0" smtClean="0"/>
              <a:t>Hard Woods:</a:t>
            </a:r>
          </a:p>
          <a:p>
            <a:pPr lvl="1"/>
            <a:r>
              <a:rPr lang="en-US" dirty="0" smtClean="0"/>
              <a:t>Sugar Maple</a:t>
            </a:r>
          </a:p>
          <a:p>
            <a:pPr lvl="2"/>
            <a:r>
              <a:rPr lang="en-US" dirty="0" smtClean="0"/>
              <a:t>Very </a:t>
            </a:r>
            <a:r>
              <a:rPr lang="en-US" dirty="0"/>
              <a:t>hard to carve, with a fine grain. Very light cream color. </a:t>
            </a:r>
            <a:endParaRPr lang="en-US" dirty="0" smtClean="0"/>
          </a:p>
          <a:p>
            <a:pPr lvl="1"/>
            <a:r>
              <a:rPr lang="en-US" dirty="0" smtClean="0"/>
              <a:t>White Oak</a:t>
            </a:r>
          </a:p>
          <a:p>
            <a:pPr lvl="2"/>
            <a:r>
              <a:rPr lang="en-US" dirty="0" smtClean="0"/>
              <a:t>Very </a:t>
            </a:r>
            <a:r>
              <a:rPr lang="en-US" dirty="0"/>
              <a:t>hard to carve, with a medium to coarse grain. Very light, yellowish color.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499857"/>
            <a:ext cx="3398108" cy="2514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701" y="4007667"/>
            <a:ext cx="3417106" cy="2279210"/>
          </a:xfrm>
          <a:prstGeom prst="rect">
            <a:avLst/>
          </a:prstGeom>
        </p:spPr>
      </p:pic>
    </p:spTree>
    <p:extLst>
      <p:ext uri="{BB962C8B-B14F-4D97-AF65-F5344CB8AC3E}">
        <p14:creationId xmlns:p14="http://schemas.microsoft.com/office/powerpoint/2010/main" val="2969441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Requirement 6</a:t>
            </a:r>
            <a:endParaRPr lang="en-US" dirty="0"/>
          </a:p>
        </p:txBody>
      </p:sp>
      <p:sp>
        <p:nvSpPr>
          <p:cNvPr id="3" name="Content Placeholder 2"/>
          <p:cNvSpPr>
            <a:spLocks noGrp="1"/>
          </p:cNvSpPr>
          <p:nvPr>
            <p:ph sz="half" idx="1"/>
          </p:nvPr>
        </p:nvSpPr>
        <p:spPr>
          <a:xfrm>
            <a:off x="457200" y="1600200"/>
            <a:ext cx="4343400" cy="4525963"/>
          </a:xfrm>
        </p:spPr>
        <p:txBody>
          <a:bodyPr>
            <a:normAutofit/>
          </a:bodyPr>
          <a:lstStyle/>
          <a:p>
            <a:pPr marL="514350" indent="-514350">
              <a:buFont typeface="+mj-lt"/>
              <a:buAutoNum type="arabicPeriod" startAt="6"/>
            </a:pPr>
            <a:r>
              <a:rPr lang="en-US" sz="2700" dirty="0" smtClean="0"/>
              <a:t>Plan </a:t>
            </a:r>
            <a:r>
              <a:rPr lang="en-US" sz="2700" dirty="0"/>
              <a:t>your own or select a project from </a:t>
            </a:r>
            <a:r>
              <a:rPr lang="en-US" sz="2700" dirty="0" smtClean="0"/>
              <a:t>the </a:t>
            </a:r>
            <a:r>
              <a:rPr lang="en-US" sz="2700" dirty="0"/>
              <a:t>Wood </a:t>
            </a:r>
            <a:r>
              <a:rPr lang="en-US" sz="2700" dirty="0" smtClean="0"/>
              <a:t>Carving </a:t>
            </a:r>
            <a:r>
              <a:rPr lang="en-US" sz="2700" dirty="0"/>
              <a:t>merit badge pamphlet and complete a simple carving in the round</a:t>
            </a:r>
            <a:r>
              <a:rPr lang="en-US" sz="2700" dirty="0" smtClean="0"/>
              <a:t>.</a:t>
            </a:r>
            <a:endParaRPr lang="en-US" sz="27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65894"/>
            <a:ext cx="914400" cy="933450"/>
          </a:xfrm>
          <a:prstGeom prst="rect">
            <a:avLst/>
          </a:prstGeo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5400" y="1600200"/>
            <a:ext cx="3736751" cy="2895600"/>
          </a:xfrm>
          <a:prstGeom prst="rect">
            <a:avLst/>
          </a:prstGeom>
        </p:spPr>
      </p:pic>
    </p:spTree>
    <p:extLst>
      <p:ext uri="{BB962C8B-B14F-4D97-AF65-F5344CB8AC3E}">
        <p14:creationId xmlns:p14="http://schemas.microsoft.com/office/powerpoint/2010/main" val="16794019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Carving in the Round</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Making </a:t>
            </a:r>
            <a:r>
              <a:rPr lang="en-US" dirty="0"/>
              <a:t>a three-dimension carving is known as carving in the round. </a:t>
            </a:r>
            <a:endParaRPr lang="en-US" dirty="0" smtClean="0"/>
          </a:p>
          <a:p>
            <a:r>
              <a:rPr lang="en-US" dirty="0" smtClean="0"/>
              <a:t>These </a:t>
            </a:r>
            <a:r>
              <a:rPr lang="en-US" dirty="0"/>
              <a:t>carvings include neckerchief slides, small statues, and walking sticks. </a:t>
            </a:r>
            <a:endParaRPr lang="en-US" dirty="0" smtClean="0"/>
          </a:p>
          <a:p>
            <a:r>
              <a:rPr lang="en-US" dirty="0" smtClean="0"/>
              <a:t>A </a:t>
            </a:r>
            <a:r>
              <a:rPr lang="en-US" dirty="0"/>
              <a:t>slide does </a:t>
            </a:r>
            <a:r>
              <a:rPr lang="en-US" i="1" dirty="0"/>
              <a:t>not </a:t>
            </a:r>
            <a:r>
              <a:rPr lang="en-US" dirty="0"/>
              <a:t>have to be carved on the back side. </a:t>
            </a:r>
            <a:endParaRPr lang="en-US" dirty="0"/>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4020"/>
          <a:stretch/>
        </p:blipFill>
        <p:spPr>
          <a:xfrm>
            <a:off x="4800600" y="1411602"/>
            <a:ext cx="3581400" cy="230946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700" y="3810000"/>
            <a:ext cx="2743200" cy="2939143"/>
          </a:xfrm>
          <a:prstGeom prst="rect">
            <a:avLst/>
          </a:prstGeom>
        </p:spPr>
      </p:pic>
    </p:spTree>
    <p:extLst>
      <p:ext uri="{BB962C8B-B14F-4D97-AF65-F5344CB8AC3E}">
        <p14:creationId xmlns:p14="http://schemas.microsoft.com/office/powerpoint/2010/main" val="26708771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Eagle Neckerchief Slide</a:t>
            </a:r>
            <a:endParaRPr lang="en-US" dirty="0"/>
          </a:p>
        </p:txBody>
      </p:sp>
      <p:sp>
        <p:nvSpPr>
          <p:cNvPr id="4" name="Content Placeholder 3"/>
          <p:cNvSpPr>
            <a:spLocks noGrp="1"/>
          </p:cNvSpPr>
          <p:nvPr>
            <p:ph sz="half" idx="1"/>
          </p:nvPr>
        </p:nvSpPr>
        <p:spPr>
          <a:xfrm>
            <a:off x="457200" y="1600200"/>
            <a:ext cx="4038600" cy="4876800"/>
          </a:xfrm>
        </p:spPr>
        <p:txBody>
          <a:bodyPr>
            <a:normAutofit/>
          </a:bodyPr>
          <a:lstStyle/>
          <a:p>
            <a:r>
              <a:rPr lang="en-US" sz="1800" b="1" dirty="0" smtClean="0"/>
              <a:t>Step 1 - </a:t>
            </a:r>
            <a:r>
              <a:rPr lang="en-US" sz="1800" dirty="0" smtClean="0"/>
              <a:t> Transfer the eagle design onto a block of wood 3 3/8” with the grain and 2 1/4“ across the grain. Use basswood if possible.</a:t>
            </a:r>
          </a:p>
          <a:p>
            <a:r>
              <a:rPr lang="en-US" sz="1800" b="1" dirty="0" smtClean="0"/>
              <a:t>Step 2 – </a:t>
            </a:r>
            <a:r>
              <a:rPr lang="en-US" sz="1800" dirty="0" smtClean="0"/>
              <a:t>Cut or carve out the outside profile of the eagle.</a:t>
            </a:r>
          </a:p>
          <a:p>
            <a:r>
              <a:rPr lang="en-US" sz="1800" b="1" dirty="0" smtClean="0"/>
              <a:t>Step 3 – </a:t>
            </a:r>
            <a:r>
              <a:rPr lang="en-US" sz="1800" dirty="0" smtClean="0"/>
              <a:t>Score the line separating the beak and the forehead of the eagle. Then carve back to your score line, keeping the beak flat at this time.</a:t>
            </a:r>
          </a:p>
          <a:p>
            <a:r>
              <a:rPr lang="en-US" sz="1800" b="1" dirty="0" smtClean="0"/>
              <a:t>Step 4 - </a:t>
            </a:r>
            <a:r>
              <a:rPr lang="en-US" sz="1800" dirty="0" smtClean="0"/>
              <a:t> Score the line separating the upper and lower parts of the beak. Carve on the lower part of the beak so it is recessed from the top. Now you can round off and shape the top of the beak.</a:t>
            </a:r>
            <a:endParaRPr lang="en-US" sz="1800" b="1" dirty="0"/>
          </a:p>
        </p:txBody>
      </p:sp>
      <p:pic>
        <p:nvPicPr>
          <p:cNvPr id="8" name="Content Placeholder 7"/>
          <p:cNvPicPr>
            <a:picLocks noGrp="1" noChangeAspect="1"/>
          </p:cNvPicPr>
          <p:nvPr>
            <p:ph sz="half" idx="2"/>
          </p:nvPr>
        </p:nvPicPr>
        <p:blipFill>
          <a:blip r:embed="rId2"/>
          <a:stretch>
            <a:fillRect/>
          </a:stretch>
        </p:blipFill>
        <p:spPr>
          <a:xfrm>
            <a:off x="4548611" y="1066800"/>
            <a:ext cx="4434673" cy="2477632"/>
          </a:xfrm>
          <a:prstGeom prst="rect">
            <a:avLst/>
          </a:prstGeom>
        </p:spPr>
      </p:pic>
      <p:pic>
        <p:nvPicPr>
          <p:cNvPr id="9" name="Picture 8"/>
          <p:cNvPicPr>
            <a:picLocks noChangeAspect="1"/>
          </p:cNvPicPr>
          <p:nvPr/>
        </p:nvPicPr>
        <p:blipFill>
          <a:blip r:embed="rId3"/>
          <a:stretch>
            <a:fillRect/>
          </a:stretch>
        </p:blipFill>
        <p:spPr>
          <a:xfrm>
            <a:off x="5698817" y="3657600"/>
            <a:ext cx="2134259" cy="3030647"/>
          </a:xfrm>
          <a:prstGeom prst="rect">
            <a:avLst/>
          </a:prstGeom>
        </p:spPr>
      </p:pic>
    </p:spTree>
    <p:extLst>
      <p:ext uri="{BB962C8B-B14F-4D97-AF65-F5344CB8AC3E}">
        <p14:creationId xmlns:p14="http://schemas.microsoft.com/office/powerpoint/2010/main" val="3265552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Eagle Neckerchief Slide</a:t>
            </a:r>
            <a:endParaRPr lang="en-US" dirty="0"/>
          </a:p>
        </p:txBody>
      </p:sp>
      <p:sp>
        <p:nvSpPr>
          <p:cNvPr id="4" name="Content Placeholder 3"/>
          <p:cNvSpPr>
            <a:spLocks noGrp="1"/>
          </p:cNvSpPr>
          <p:nvPr>
            <p:ph sz="half" idx="1"/>
          </p:nvPr>
        </p:nvSpPr>
        <p:spPr>
          <a:xfrm>
            <a:off x="457200" y="1600200"/>
            <a:ext cx="4953000" cy="4876800"/>
          </a:xfrm>
        </p:spPr>
        <p:txBody>
          <a:bodyPr>
            <a:normAutofit/>
          </a:bodyPr>
          <a:lstStyle/>
          <a:p>
            <a:r>
              <a:rPr lang="en-US" sz="1800" b="1" dirty="0" smtClean="0"/>
              <a:t>Step 5 – </a:t>
            </a:r>
            <a:r>
              <a:rPr lang="en-US" sz="1800" dirty="0" smtClean="0"/>
              <a:t>Score the back part of the eagle head. Carve back and use a stop cut to the line that you have scored. Slightly round off the top and bottom of this back portion of the eagle head, making the top and bottom look like they go around the neck of the eagle.</a:t>
            </a:r>
          </a:p>
          <a:p>
            <a:r>
              <a:rPr lang="en-US" sz="1800" b="1" dirty="0" smtClean="0"/>
              <a:t>Step 6 – </a:t>
            </a:r>
            <a:r>
              <a:rPr lang="en-US" sz="1800" dirty="0" smtClean="0"/>
              <a:t>Slightly carve the top and bottom and edges on the middle portion of the eagle. To give it a nicer look, carve a little off near where the middle section meets the back part and the beak.</a:t>
            </a:r>
          </a:p>
          <a:p>
            <a:r>
              <a:rPr lang="en-US" sz="1800" b="1" dirty="0" smtClean="0"/>
              <a:t>Step 7 - </a:t>
            </a:r>
            <a:r>
              <a:rPr lang="en-US" sz="1800" dirty="0" smtClean="0"/>
              <a:t> Now, carve the details, including the eye and air vent hole.</a:t>
            </a:r>
            <a:endParaRPr lang="en-US" sz="1800" b="1" dirty="0"/>
          </a:p>
        </p:txBody>
      </p:sp>
      <p:pic>
        <p:nvPicPr>
          <p:cNvPr id="10" name="Content Placeholder 6"/>
          <p:cNvPicPr>
            <a:picLocks noGrp="1" noChangeAspect="1"/>
          </p:cNvPicPr>
          <p:nvPr>
            <p:ph sz="half" idx="2"/>
          </p:nvPr>
        </p:nvPicPr>
        <p:blipFill>
          <a:blip r:embed="rId2"/>
          <a:stretch>
            <a:fillRect/>
          </a:stretch>
        </p:blipFill>
        <p:spPr>
          <a:xfrm>
            <a:off x="5638800" y="1676400"/>
            <a:ext cx="2667000" cy="3577683"/>
          </a:xfrm>
          <a:prstGeom prst="rect">
            <a:avLst/>
          </a:prstGeom>
        </p:spPr>
      </p:pic>
    </p:spTree>
    <p:extLst>
      <p:ext uri="{BB962C8B-B14F-4D97-AF65-F5344CB8AC3E}">
        <p14:creationId xmlns:p14="http://schemas.microsoft.com/office/powerpoint/2010/main" val="41582288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Eagle Neckerchief Slide</a:t>
            </a:r>
            <a:endParaRPr lang="en-US" dirty="0"/>
          </a:p>
        </p:txBody>
      </p:sp>
      <p:sp>
        <p:nvSpPr>
          <p:cNvPr id="4" name="Content Placeholder 3"/>
          <p:cNvSpPr>
            <a:spLocks noGrp="1"/>
          </p:cNvSpPr>
          <p:nvPr>
            <p:ph sz="half" idx="1"/>
          </p:nvPr>
        </p:nvSpPr>
        <p:spPr>
          <a:xfrm>
            <a:off x="457200" y="1600200"/>
            <a:ext cx="4495800" cy="4876800"/>
          </a:xfrm>
        </p:spPr>
        <p:txBody>
          <a:bodyPr>
            <a:normAutofit/>
          </a:bodyPr>
          <a:lstStyle/>
          <a:p>
            <a:r>
              <a:rPr lang="en-US" sz="1800" b="1" dirty="0" smtClean="0"/>
              <a:t>Step 8 – </a:t>
            </a:r>
            <a:r>
              <a:rPr lang="en-US" sz="1800" dirty="0" smtClean="0"/>
              <a:t>Glue on slide back. Let the glue dry and paint the slide. The eagle in the slide shown has a yellow beak, white middle, and grown end. The eye and vent hole on the beak are black.</a:t>
            </a:r>
            <a:endParaRPr lang="en-US" sz="1800" b="1" dirty="0"/>
          </a:p>
        </p:txBody>
      </p:sp>
      <p:pic>
        <p:nvPicPr>
          <p:cNvPr id="3" name="Content Placeholder 2"/>
          <p:cNvPicPr>
            <a:picLocks noGrp="1" noChangeAspect="1"/>
          </p:cNvPicPr>
          <p:nvPr>
            <p:ph sz="half" idx="2"/>
          </p:nvPr>
        </p:nvPicPr>
        <p:blipFill>
          <a:blip r:embed="rId2"/>
          <a:stretch>
            <a:fillRect/>
          </a:stretch>
        </p:blipFill>
        <p:spPr>
          <a:xfrm>
            <a:off x="5181600" y="1676399"/>
            <a:ext cx="3276600" cy="2080641"/>
          </a:xfrm>
          <a:prstGeom prst="rect">
            <a:avLst/>
          </a:prstGeom>
        </p:spPr>
      </p:pic>
    </p:spTree>
    <p:extLst>
      <p:ext uri="{BB962C8B-B14F-4D97-AF65-F5344CB8AC3E}">
        <p14:creationId xmlns:p14="http://schemas.microsoft.com/office/powerpoint/2010/main" val="20458583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Ax Neckerchief Slide</a:t>
            </a:r>
            <a:endParaRPr lang="en-US" dirty="0"/>
          </a:p>
        </p:txBody>
      </p:sp>
      <p:sp>
        <p:nvSpPr>
          <p:cNvPr id="4" name="Content Placeholder 3"/>
          <p:cNvSpPr>
            <a:spLocks noGrp="1"/>
          </p:cNvSpPr>
          <p:nvPr>
            <p:ph sz="half" idx="1"/>
          </p:nvPr>
        </p:nvSpPr>
        <p:spPr/>
        <p:txBody>
          <a:bodyPr>
            <a:normAutofit/>
          </a:bodyPr>
          <a:lstStyle/>
          <a:p>
            <a:r>
              <a:rPr lang="en-US" sz="1800" b="1" dirty="0" smtClean="0"/>
              <a:t>Step 1 - </a:t>
            </a:r>
            <a:r>
              <a:rPr lang="en-US" sz="1800" dirty="0" smtClean="0"/>
              <a:t> Draw the ax onto a block of wood 5” with the grain and 2 3/8” across the grain. Use basswood if possible.</a:t>
            </a:r>
          </a:p>
          <a:p>
            <a:r>
              <a:rPr lang="en-US" sz="1800" b="1" dirty="0" smtClean="0"/>
              <a:t>Step 2 – </a:t>
            </a:r>
            <a:r>
              <a:rPr lang="en-US" sz="1800" dirty="0" smtClean="0"/>
              <a:t>Cut or carve the outside shape of the ax. Score the line between the handle and the head of the ax. Draw a line on the side of the handle and carve the entire handle down to the line without rounding the edge at this time.</a:t>
            </a:r>
            <a:endParaRPr lang="en-US" sz="1800" b="1" dirty="0"/>
          </a:p>
        </p:txBody>
      </p:sp>
      <p:pic>
        <p:nvPicPr>
          <p:cNvPr id="3" name="Content Placeholder 2"/>
          <p:cNvPicPr>
            <a:picLocks noGrp="1" noChangeAspect="1"/>
          </p:cNvPicPr>
          <p:nvPr>
            <p:ph sz="half" idx="2"/>
          </p:nvPr>
        </p:nvPicPr>
        <p:blipFill>
          <a:blip r:embed="rId2"/>
          <a:stretch>
            <a:fillRect/>
          </a:stretch>
        </p:blipFill>
        <p:spPr>
          <a:xfrm>
            <a:off x="4724400" y="1600200"/>
            <a:ext cx="1676400" cy="3073400"/>
          </a:xfrm>
          <a:prstGeom prst="rect">
            <a:avLst/>
          </a:prstGeom>
        </p:spPr>
      </p:pic>
      <p:pic>
        <p:nvPicPr>
          <p:cNvPr id="7" name="Picture 6"/>
          <p:cNvPicPr>
            <a:picLocks noChangeAspect="1"/>
          </p:cNvPicPr>
          <p:nvPr/>
        </p:nvPicPr>
        <p:blipFill>
          <a:blip r:embed="rId3"/>
          <a:stretch>
            <a:fillRect/>
          </a:stretch>
        </p:blipFill>
        <p:spPr>
          <a:xfrm>
            <a:off x="6553200" y="2179637"/>
            <a:ext cx="2362200" cy="1914525"/>
          </a:xfrm>
          <a:prstGeom prst="rect">
            <a:avLst/>
          </a:prstGeom>
        </p:spPr>
      </p:pic>
    </p:spTree>
    <p:extLst>
      <p:ext uri="{BB962C8B-B14F-4D97-AF65-F5344CB8AC3E}">
        <p14:creationId xmlns:p14="http://schemas.microsoft.com/office/powerpoint/2010/main" val="833897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Ax Neckerchief Slide</a:t>
            </a:r>
            <a:endParaRPr lang="en-US" dirty="0"/>
          </a:p>
        </p:txBody>
      </p:sp>
      <p:sp>
        <p:nvSpPr>
          <p:cNvPr id="4" name="Content Placeholder 3"/>
          <p:cNvSpPr>
            <a:spLocks noGrp="1"/>
          </p:cNvSpPr>
          <p:nvPr>
            <p:ph sz="half" idx="1"/>
          </p:nvPr>
        </p:nvSpPr>
        <p:spPr>
          <a:xfrm>
            <a:off x="457200" y="1600200"/>
            <a:ext cx="4724400" cy="4876800"/>
          </a:xfrm>
        </p:spPr>
        <p:txBody>
          <a:bodyPr>
            <a:normAutofit/>
          </a:bodyPr>
          <a:lstStyle/>
          <a:p>
            <a:r>
              <a:rPr lang="en-US" sz="1800" b="1" dirty="0" smtClean="0"/>
              <a:t>Step 3 - </a:t>
            </a:r>
            <a:r>
              <a:rPr lang="en-US" sz="1800" dirty="0" smtClean="0"/>
              <a:t> After carving the handle flat along the entire front view, round off the two front edges of the ax handle. </a:t>
            </a:r>
          </a:p>
          <a:p>
            <a:pPr lvl="1"/>
            <a:r>
              <a:rPr lang="en-US" sz="1800" dirty="0" smtClean="0"/>
              <a:t>If the knife blade starts taking off more and more wood, stop and change the direction your are carving. You’re probably hitting a grain change in the wood, or you’re going into the wood at too much of an angle. Flatten the knife blade angle and take small deliberate cuts. </a:t>
            </a:r>
            <a:endParaRPr lang="en-US" sz="1800" dirty="0"/>
          </a:p>
          <a:p>
            <a:pPr lvl="1"/>
            <a:r>
              <a:rPr lang="en-US" sz="1800" dirty="0" smtClean="0"/>
              <a:t>You may be tempted to put a sharp edge on the ax, but it only has to be tapered. You can make it look like a sharp ax when you paint it.</a:t>
            </a:r>
          </a:p>
        </p:txBody>
      </p:sp>
      <p:pic>
        <p:nvPicPr>
          <p:cNvPr id="7" name="Content Placeholder 6"/>
          <p:cNvPicPr>
            <a:picLocks noGrp="1" noChangeAspect="1"/>
          </p:cNvPicPr>
          <p:nvPr>
            <p:ph sz="half" idx="2"/>
          </p:nvPr>
        </p:nvPicPr>
        <p:blipFill>
          <a:blip r:embed="rId2"/>
          <a:stretch>
            <a:fillRect/>
          </a:stretch>
        </p:blipFill>
        <p:spPr>
          <a:xfrm>
            <a:off x="5410200" y="1676400"/>
            <a:ext cx="3048000" cy="2505036"/>
          </a:xfrm>
          <a:prstGeom prst="rect">
            <a:avLst/>
          </a:prstGeom>
        </p:spPr>
      </p:pic>
    </p:spTree>
    <p:extLst>
      <p:ext uri="{BB962C8B-B14F-4D97-AF65-F5344CB8AC3E}">
        <p14:creationId xmlns:p14="http://schemas.microsoft.com/office/powerpoint/2010/main" val="32408899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Ax Neckerchief Slide</a:t>
            </a:r>
            <a:endParaRPr lang="en-US" dirty="0"/>
          </a:p>
        </p:txBody>
      </p:sp>
      <p:sp>
        <p:nvSpPr>
          <p:cNvPr id="4" name="Content Placeholder 3"/>
          <p:cNvSpPr>
            <a:spLocks noGrp="1"/>
          </p:cNvSpPr>
          <p:nvPr>
            <p:ph sz="half" idx="1"/>
          </p:nvPr>
        </p:nvSpPr>
        <p:spPr>
          <a:xfrm>
            <a:off x="457200" y="1600200"/>
            <a:ext cx="4724400" cy="4876800"/>
          </a:xfrm>
        </p:spPr>
        <p:txBody>
          <a:bodyPr>
            <a:normAutofit/>
          </a:bodyPr>
          <a:lstStyle/>
          <a:p>
            <a:r>
              <a:rPr lang="en-US" sz="1800" b="1" dirty="0" smtClean="0"/>
              <a:t>Step 4 - </a:t>
            </a:r>
            <a:r>
              <a:rPr lang="en-US" sz="1800" dirty="0" smtClean="0"/>
              <a:t> Glue on the slide back. Let the glue dry, and then paint. The handle has been left natural. Use medium gray (not silver) for most of the head. Add white to medium gray and paint in the sharpened area.</a:t>
            </a:r>
          </a:p>
        </p:txBody>
      </p:sp>
      <p:pic>
        <p:nvPicPr>
          <p:cNvPr id="6" name="Content Placeholder 5"/>
          <p:cNvPicPr>
            <a:picLocks noGrp="1" noChangeAspect="1"/>
          </p:cNvPicPr>
          <p:nvPr>
            <p:ph sz="half" idx="2"/>
          </p:nvPr>
        </p:nvPicPr>
        <p:blipFill>
          <a:blip r:embed="rId2"/>
          <a:stretch>
            <a:fillRect/>
          </a:stretch>
        </p:blipFill>
        <p:spPr>
          <a:xfrm>
            <a:off x="5410200" y="1676400"/>
            <a:ext cx="3276600" cy="2649166"/>
          </a:xfrm>
          <a:prstGeom prst="rect">
            <a:avLst/>
          </a:prstGeom>
        </p:spPr>
      </p:pic>
    </p:spTree>
    <p:extLst>
      <p:ext uri="{BB962C8B-B14F-4D97-AF65-F5344CB8AC3E}">
        <p14:creationId xmlns:p14="http://schemas.microsoft.com/office/powerpoint/2010/main" val="2476834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119"/>
            <a:ext cx="8229600" cy="1143000"/>
          </a:xfrm>
        </p:spPr>
        <p:txBody>
          <a:bodyPr>
            <a:normAutofit/>
          </a:bodyPr>
          <a:lstStyle/>
          <a:p>
            <a:pPr algn="l"/>
            <a:r>
              <a:rPr lang="en-US" dirty="0" smtClean="0"/>
              <a:t>Requirements</a:t>
            </a:r>
            <a:endParaRPr lang="en-US" dirty="0"/>
          </a:p>
        </p:txBody>
      </p:sp>
      <p:sp>
        <p:nvSpPr>
          <p:cNvPr id="3" name="Content Placeholder 2"/>
          <p:cNvSpPr>
            <a:spLocks noGrp="1"/>
          </p:cNvSpPr>
          <p:nvPr>
            <p:ph idx="1"/>
          </p:nvPr>
        </p:nvSpPr>
        <p:spPr>
          <a:xfrm>
            <a:off x="457200" y="1600200"/>
            <a:ext cx="8229600" cy="4495800"/>
          </a:xfrm>
        </p:spPr>
        <p:txBody>
          <a:bodyPr>
            <a:normAutofit/>
          </a:bodyPr>
          <a:lstStyle/>
          <a:p>
            <a:pPr marL="514350" indent="-514350">
              <a:buFont typeface="+mj-lt"/>
              <a:buAutoNum type="arabicPeriod" startAt="5"/>
            </a:pPr>
            <a:r>
              <a:rPr lang="en-US" sz="2700" dirty="0" smtClean="0"/>
              <a:t>Tell </a:t>
            </a:r>
            <a:r>
              <a:rPr lang="en-US" sz="2700" dirty="0"/>
              <a:t>why different woods are used for different projects. Explain why you chose the type of wood you did for your projects in requirements 6 and 7.</a:t>
            </a:r>
          </a:p>
          <a:p>
            <a:pPr marL="514350" indent="-514350">
              <a:buFont typeface="+mj-lt"/>
              <a:buAutoNum type="arabicPeriod" startAt="5"/>
            </a:pPr>
            <a:r>
              <a:rPr lang="en-US" sz="2700" dirty="0"/>
              <a:t>Plan your own or select a project from this </a:t>
            </a:r>
            <a:r>
              <a:rPr lang="en-US" sz="2700" i="1" dirty="0"/>
              <a:t>(the Wood Carving)</a:t>
            </a:r>
            <a:r>
              <a:rPr lang="en-US" sz="2700" dirty="0"/>
              <a:t> merit badge pamphlet and complete a simple carving in the round.</a:t>
            </a:r>
          </a:p>
          <a:p>
            <a:pPr marL="514350" indent="-514350">
              <a:buFont typeface="+mj-lt"/>
              <a:buAutoNum type="arabicPeriod" startAt="5"/>
            </a:pPr>
            <a:r>
              <a:rPr lang="en-US" sz="2700" dirty="0"/>
              <a:t>Complete a simple low-relief OR a chip carving project.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65894"/>
            <a:ext cx="914400" cy="933450"/>
          </a:xfrm>
          <a:prstGeom prst="rect">
            <a:avLst/>
          </a:prstGeom>
        </p:spPr>
      </p:pic>
    </p:spTree>
    <p:extLst>
      <p:ext uri="{BB962C8B-B14F-4D97-AF65-F5344CB8AC3E}">
        <p14:creationId xmlns:p14="http://schemas.microsoft.com/office/powerpoint/2010/main" val="9748251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91" y="0"/>
            <a:ext cx="8229600" cy="1143000"/>
          </a:xfrm>
        </p:spPr>
        <p:txBody>
          <a:bodyPr/>
          <a:lstStyle/>
          <a:p>
            <a:r>
              <a:rPr lang="en-US" dirty="0" smtClean="0"/>
              <a:t>Eagle Walking Stick</a:t>
            </a:r>
            <a:endParaRPr lang="en-US" dirty="0"/>
          </a:p>
        </p:txBody>
      </p:sp>
      <p:sp>
        <p:nvSpPr>
          <p:cNvPr id="6" name="Content Placeholder 5"/>
          <p:cNvSpPr>
            <a:spLocks noGrp="1"/>
          </p:cNvSpPr>
          <p:nvPr>
            <p:ph sz="half" idx="1"/>
          </p:nvPr>
        </p:nvSpPr>
        <p:spPr>
          <a:xfrm>
            <a:off x="457200" y="1600200"/>
            <a:ext cx="4800600" cy="4525963"/>
          </a:xfrm>
        </p:spPr>
        <p:txBody>
          <a:bodyPr>
            <a:normAutofit/>
          </a:bodyPr>
          <a:lstStyle/>
          <a:p>
            <a:r>
              <a:rPr lang="en-US" sz="1800" b="1" dirty="0" smtClean="0"/>
              <a:t>Step 1 – </a:t>
            </a:r>
            <a:r>
              <a:rPr lang="en-US" sz="1800" dirty="0" smtClean="0"/>
              <a:t>Looking down on the top end of the stick, turn the stick so the square becomes a diamond shape. Draw a straight line from the top of the diamond down to the bottom. Then draw to other parallel lines, both 3/16” from each side of the center line.</a:t>
            </a:r>
          </a:p>
          <a:p>
            <a:r>
              <a:rPr lang="en-US" sz="1800" b="1" dirty="0" smtClean="0"/>
              <a:t>Step 2 – </a:t>
            </a:r>
            <a:r>
              <a:rPr lang="en-US" sz="1800" dirty="0" smtClean="0"/>
              <a:t>Keeping these lines vertical, make a small dot 9” down on one side edge of the stick. Repeat on the opposite edge.</a:t>
            </a:r>
            <a:endParaRPr lang="en-US" sz="1800" b="1" dirty="0"/>
          </a:p>
        </p:txBody>
      </p:sp>
      <p:pic>
        <p:nvPicPr>
          <p:cNvPr id="8" name="Content Placeholder 7"/>
          <p:cNvPicPr>
            <a:picLocks noGrp="1" noChangeAspect="1"/>
          </p:cNvPicPr>
          <p:nvPr>
            <p:ph sz="half" idx="2"/>
          </p:nvPr>
        </p:nvPicPr>
        <p:blipFill>
          <a:blip r:embed="rId2"/>
          <a:stretch>
            <a:fillRect/>
          </a:stretch>
        </p:blipFill>
        <p:spPr>
          <a:xfrm>
            <a:off x="5587497" y="1610762"/>
            <a:ext cx="3124200" cy="4588308"/>
          </a:xfrm>
          <a:prstGeom prst="rect">
            <a:avLst/>
          </a:prstGeom>
        </p:spPr>
      </p:pic>
    </p:spTree>
    <p:extLst>
      <p:ext uri="{BB962C8B-B14F-4D97-AF65-F5344CB8AC3E}">
        <p14:creationId xmlns:p14="http://schemas.microsoft.com/office/powerpoint/2010/main" val="19164399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91" y="0"/>
            <a:ext cx="8229600" cy="1143000"/>
          </a:xfrm>
        </p:spPr>
        <p:txBody>
          <a:bodyPr/>
          <a:lstStyle/>
          <a:p>
            <a:r>
              <a:rPr lang="en-US" dirty="0" smtClean="0"/>
              <a:t>Eagle Walking Stick</a:t>
            </a:r>
            <a:endParaRPr lang="en-US" dirty="0"/>
          </a:p>
        </p:txBody>
      </p:sp>
      <p:sp>
        <p:nvSpPr>
          <p:cNvPr id="6" name="Content Placeholder 5"/>
          <p:cNvSpPr>
            <a:spLocks noGrp="1"/>
          </p:cNvSpPr>
          <p:nvPr>
            <p:ph sz="half" idx="1"/>
          </p:nvPr>
        </p:nvSpPr>
        <p:spPr>
          <a:xfrm>
            <a:off x="457200" y="1600200"/>
            <a:ext cx="4800600" cy="4525963"/>
          </a:xfrm>
        </p:spPr>
        <p:txBody>
          <a:bodyPr>
            <a:normAutofit/>
          </a:bodyPr>
          <a:lstStyle/>
          <a:p>
            <a:r>
              <a:rPr lang="en-US" sz="1800" b="1" dirty="0" smtClean="0"/>
              <a:t>Step 3 – </a:t>
            </a:r>
            <a:r>
              <a:rPr lang="en-US" sz="1800" dirty="0" smtClean="0"/>
              <a:t>Draw a line connecting the left dot with the top of the left line you drew on the square. Then connect the dot with the bottom of the line. Do the same on the right.</a:t>
            </a:r>
          </a:p>
          <a:p>
            <a:r>
              <a:rPr lang="en-US" sz="1800" b="1" dirty="0" smtClean="0"/>
              <a:t>Step 4 – </a:t>
            </a:r>
            <a:r>
              <a:rPr lang="en-US" sz="1800" dirty="0" smtClean="0"/>
              <a:t>Taper the stick by carefully removing these outside corner wedges of wood from the dots forward. This will give a fairly flat surface on both sides to help you sketch the beak and head profile.</a:t>
            </a:r>
            <a:endParaRPr lang="en-US" sz="1800" b="1" dirty="0"/>
          </a:p>
        </p:txBody>
      </p:sp>
      <p:pic>
        <p:nvPicPr>
          <p:cNvPr id="3" name="Content Placeholder 2"/>
          <p:cNvPicPr>
            <a:picLocks noGrp="1" noChangeAspect="1"/>
          </p:cNvPicPr>
          <p:nvPr>
            <p:ph sz="half" idx="2"/>
          </p:nvPr>
        </p:nvPicPr>
        <p:blipFill>
          <a:blip r:embed="rId2"/>
          <a:stretch>
            <a:fillRect/>
          </a:stretch>
        </p:blipFill>
        <p:spPr>
          <a:xfrm>
            <a:off x="5562600" y="1600200"/>
            <a:ext cx="3314700" cy="4608795"/>
          </a:xfrm>
          <a:prstGeom prst="rect">
            <a:avLst/>
          </a:prstGeom>
        </p:spPr>
      </p:pic>
    </p:spTree>
    <p:extLst>
      <p:ext uri="{BB962C8B-B14F-4D97-AF65-F5344CB8AC3E}">
        <p14:creationId xmlns:p14="http://schemas.microsoft.com/office/powerpoint/2010/main" val="3534639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Eagle Walking Stick</a:t>
            </a:r>
            <a:endParaRPr lang="en-US" dirty="0"/>
          </a:p>
        </p:txBody>
      </p:sp>
      <p:sp>
        <p:nvSpPr>
          <p:cNvPr id="3" name="Content Placeholder 2"/>
          <p:cNvSpPr>
            <a:spLocks noGrp="1"/>
          </p:cNvSpPr>
          <p:nvPr>
            <p:ph sz="half" idx="1"/>
          </p:nvPr>
        </p:nvSpPr>
        <p:spPr>
          <a:xfrm>
            <a:off x="457200" y="1600200"/>
            <a:ext cx="4876800" cy="4525963"/>
          </a:xfrm>
        </p:spPr>
        <p:txBody>
          <a:bodyPr>
            <a:normAutofit/>
          </a:bodyPr>
          <a:lstStyle/>
          <a:p>
            <a:r>
              <a:rPr lang="en-US" sz="1800" b="1" dirty="0" smtClean="0"/>
              <a:t>Step 5 – </a:t>
            </a:r>
            <a:r>
              <a:rPr lang="en-US" sz="1800" dirty="0" smtClean="0"/>
              <a:t>Draw the eagle profile. Either sketch it on paper and transfer it to the flat surface of the wood, or draw it directly on the wood. To get the two eyes the same, draw and cut one eye on an index card. Us the card as a template and trace it on both sides of the head.</a:t>
            </a:r>
          </a:p>
          <a:p>
            <a:r>
              <a:rPr lang="en-US" sz="1800" b="1" dirty="0" smtClean="0"/>
              <a:t>Step 6 – </a:t>
            </a:r>
            <a:r>
              <a:rPr lang="en-US" sz="1800" dirty="0" smtClean="0"/>
              <a:t>Following the lines of the pattern, carve away wood from in front of the forehead and from the top and bottom of the beak.</a:t>
            </a:r>
          </a:p>
          <a:p>
            <a:r>
              <a:rPr lang="en-US" sz="1800" b="1" dirty="0" smtClean="0"/>
              <a:t>Step 7 – </a:t>
            </a:r>
            <a:r>
              <a:rPr lang="en-US" sz="1800" dirty="0" smtClean="0"/>
              <a:t>At the back of the eagle’s head, cut away the top and bottom edges of the stick. This will form the profile of the top feathers and will give you a complete silhouette of the eagle’s head.</a:t>
            </a:r>
            <a:endParaRPr lang="en-US" sz="1800" b="1" dirty="0"/>
          </a:p>
        </p:txBody>
      </p:sp>
      <p:pic>
        <p:nvPicPr>
          <p:cNvPr id="6" name="Content Placeholder 5"/>
          <p:cNvPicPr>
            <a:picLocks noGrp="1" noChangeAspect="1"/>
          </p:cNvPicPr>
          <p:nvPr>
            <p:ph sz="half" idx="2"/>
          </p:nvPr>
        </p:nvPicPr>
        <p:blipFill rotWithShape="1">
          <a:blip r:embed="rId2"/>
          <a:srcRect l="36767" r="3645"/>
          <a:stretch/>
        </p:blipFill>
        <p:spPr>
          <a:xfrm>
            <a:off x="5562600" y="1600199"/>
            <a:ext cx="3291612" cy="4525963"/>
          </a:xfrm>
          <a:prstGeom prst="rect">
            <a:avLst/>
          </a:prstGeom>
        </p:spPr>
      </p:pic>
    </p:spTree>
    <p:extLst>
      <p:ext uri="{BB962C8B-B14F-4D97-AF65-F5344CB8AC3E}">
        <p14:creationId xmlns:p14="http://schemas.microsoft.com/office/powerpoint/2010/main" val="77784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2"/>
            <a:ext cx="8229600" cy="1143000"/>
          </a:xfrm>
        </p:spPr>
        <p:txBody>
          <a:bodyPr/>
          <a:lstStyle/>
          <a:p>
            <a:r>
              <a:rPr lang="en-US" dirty="0" smtClean="0"/>
              <a:t>Eagle Walking Stick</a:t>
            </a:r>
            <a:endParaRPr lang="en-US" dirty="0"/>
          </a:p>
        </p:txBody>
      </p:sp>
      <p:sp>
        <p:nvSpPr>
          <p:cNvPr id="6" name="Content Placeholder 5"/>
          <p:cNvSpPr>
            <a:spLocks noGrp="1"/>
          </p:cNvSpPr>
          <p:nvPr>
            <p:ph idx="1"/>
          </p:nvPr>
        </p:nvSpPr>
        <p:spPr/>
        <p:txBody>
          <a:bodyPr>
            <a:normAutofit/>
          </a:bodyPr>
          <a:lstStyle/>
          <a:p>
            <a:r>
              <a:rPr lang="en-US" sz="1800" b="1" dirty="0" smtClean="0"/>
              <a:t>Step 8 – </a:t>
            </a:r>
            <a:r>
              <a:rPr lang="en-US" sz="1800" dirty="0" smtClean="0"/>
              <a:t>Carve away wood from the sides of the beak, making it somewhat lower than the cheeks and slightly tapered toward the end. Remove a little extra wood from the sides of the bottom portion of the beak to make it appear the top part is coming down over it. Now, soften the beak edges, rounding them out.</a:t>
            </a:r>
          </a:p>
          <a:p>
            <a:r>
              <a:rPr lang="en-US" sz="1800" b="1" dirty="0" smtClean="0"/>
              <a:t>Step 9 – </a:t>
            </a:r>
            <a:r>
              <a:rPr lang="en-US" sz="1800" dirty="0" smtClean="0"/>
              <a:t>Leaving the top and bottom edges of the head area alone, shape and round the sides to form the front part of the face, tapering it down to the beak.</a:t>
            </a:r>
            <a:endParaRPr lang="en-US" sz="1800" b="1" dirty="0"/>
          </a:p>
        </p:txBody>
      </p:sp>
      <p:pic>
        <p:nvPicPr>
          <p:cNvPr id="3" name="Content Placeholder 2"/>
          <p:cNvPicPr>
            <a:picLocks noGrp="1" noChangeAspect="1"/>
          </p:cNvPicPr>
          <p:nvPr>
            <p:ph sz="half" idx="4294967295"/>
          </p:nvPr>
        </p:nvPicPr>
        <p:blipFill>
          <a:blip r:embed="rId2"/>
          <a:stretch>
            <a:fillRect/>
          </a:stretch>
        </p:blipFill>
        <p:spPr>
          <a:xfrm>
            <a:off x="1295400" y="3810000"/>
            <a:ext cx="6553200" cy="1684667"/>
          </a:xfrm>
          <a:prstGeom prst="rect">
            <a:avLst/>
          </a:prstGeom>
        </p:spPr>
      </p:pic>
    </p:spTree>
    <p:extLst>
      <p:ext uri="{BB962C8B-B14F-4D97-AF65-F5344CB8AC3E}">
        <p14:creationId xmlns:p14="http://schemas.microsoft.com/office/powerpoint/2010/main" val="27529982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43"/>
            <a:ext cx="8229600" cy="1143000"/>
          </a:xfrm>
        </p:spPr>
        <p:txBody>
          <a:bodyPr/>
          <a:lstStyle/>
          <a:p>
            <a:r>
              <a:rPr lang="en-US" dirty="0" smtClean="0"/>
              <a:t>Eagle Walking Stick</a:t>
            </a:r>
            <a:endParaRPr lang="en-US" dirty="0"/>
          </a:p>
        </p:txBody>
      </p:sp>
      <p:sp>
        <p:nvSpPr>
          <p:cNvPr id="6" name="Content Placeholder 5"/>
          <p:cNvSpPr>
            <a:spLocks noGrp="1"/>
          </p:cNvSpPr>
          <p:nvPr>
            <p:ph sz="half" idx="1"/>
          </p:nvPr>
        </p:nvSpPr>
        <p:spPr>
          <a:xfrm>
            <a:off x="457200" y="1600201"/>
            <a:ext cx="8229600" cy="1676400"/>
          </a:xfrm>
        </p:spPr>
        <p:txBody>
          <a:bodyPr>
            <a:normAutofit/>
          </a:bodyPr>
          <a:lstStyle/>
          <a:p>
            <a:r>
              <a:rPr lang="en-US" sz="1800" b="1" dirty="0" smtClean="0"/>
              <a:t>Step 10 – </a:t>
            </a:r>
            <a:r>
              <a:rPr lang="en-US" sz="1800" dirty="0" smtClean="0"/>
              <a:t>Score all the lines for feathers on one side of the eagle. To score, hold the knife in a pencil grip, exerting force to make a cut 1/8” in depth. When a cut is made back to this line. It will act as a stop line and the piece of wood will fall out. Starting with the layer farthest away from the beak, cut back to the score line to form the feathers. Repeat on the other side.</a:t>
            </a:r>
            <a:endParaRPr lang="en-US" sz="1800" b="1" dirty="0"/>
          </a:p>
        </p:txBody>
      </p:sp>
      <p:pic>
        <p:nvPicPr>
          <p:cNvPr id="9" name="Content Placeholder 8"/>
          <p:cNvPicPr>
            <a:picLocks noGrp="1" noChangeAspect="1"/>
          </p:cNvPicPr>
          <p:nvPr>
            <p:ph sz="half" idx="2"/>
          </p:nvPr>
        </p:nvPicPr>
        <p:blipFill>
          <a:blip r:embed="rId2"/>
          <a:stretch>
            <a:fillRect/>
          </a:stretch>
        </p:blipFill>
        <p:spPr>
          <a:xfrm>
            <a:off x="1828800" y="3275092"/>
            <a:ext cx="5486400" cy="2176790"/>
          </a:xfrm>
          <a:prstGeom prst="rect">
            <a:avLst/>
          </a:prstGeom>
        </p:spPr>
      </p:pic>
    </p:spTree>
    <p:extLst>
      <p:ext uri="{BB962C8B-B14F-4D97-AF65-F5344CB8AC3E}">
        <p14:creationId xmlns:p14="http://schemas.microsoft.com/office/powerpoint/2010/main" val="42611507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Eagle Walking Stick</a:t>
            </a:r>
            <a:endParaRPr lang="en-US" dirty="0"/>
          </a:p>
        </p:txBody>
      </p:sp>
      <p:sp>
        <p:nvSpPr>
          <p:cNvPr id="3" name="Content Placeholder 2"/>
          <p:cNvSpPr>
            <a:spLocks noGrp="1"/>
          </p:cNvSpPr>
          <p:nvPr>
            <p:ph sz="half" idx="1"/>
          </p:nvPr>
        </p:nvSpPr>
        <p:spPr>
          <a:xfrm>
            <a:off x="457200" y="1600200"/>
            <a:ext cx="4191000" cy="5105400"/>
          </a:xfrm>
        </p:spPr>
        <p:txBody>
          <a:bodyPr>
            <a:normAutofit/>
          </a:bodyPr>
          <a:lstStyle/>
          <a:p>
            <a:r>
              <a:rPr lang="en-US" sz="1800" b="1" dirty="0" smtClean="0"/>
              <a:t>Step 11 – </a:t>
            </a:r>
            <a:r>
              <a:rPr lang="en-US" sz="1800" dirty="0" smtClean="0"/>
              <a:t>Not that the eagle head is completely carved, round out the staff. Do not try to remove all the knife marks. </a:t>
            </a:r>
            <a:r>
              <a:rPr lang="en-US" sz="1800" dirty="0" smtClean="0"/>
              <a:t>The carvings will not only make the stick look more natural, they will also improve your grip. Round the edges of the bottom of the walking stick to help prevent cracking and chipping.</a:t>
            </a:r>
          </a:p>
          <a:p>
            <a:r>
              <a:rPr lang="en-US" sz="1800" b="1" dirty="0" smtClean="0"/>
              <a:t>Step 12 – </a:t>
            </a:r>
            <a:r>
              <a:rPr lang="en-US" sz="1800" dirty="0" smtClean="0"/>
              <a:t>Using oil or enamel, paint the eagle head. Paint the beak yellow, the eyes black, the back feathers brown, and the rest white. The staff itself should not be painted. After the paint is thoroughly dry, a coat of polyurethane, shellac, or varnish will help keep stains and dirt from discoloring the stick.</a:t>
            </a:r>
            <a:endParaRPr lang="en-US" sz="1800" b="1" dirty="0"/>
          </a:p>
        </p:txBody>
      </p:sp>
      <p:pic>
        <p:nvPicPr>
          <p:cNvPr id="7" name="Content Placeholder 6"/>
          <p:cNvPicPr>
            <a:picLocks noGrp="1" noChangeAspect="1"/>
          </p:cNvPicPr>
          <p:nvPr>
            <p:ph sz="half" idx="2"/>
          </p:nvPr>
        </p:nvPicPr>
        <p:blipFill>
          <a:blip r:embed="rId2"/>
          <a:stretch>
            <a:fillRect/>
          </a:stretch>
        </p:blipFill>
        <p:spPr>
          <a:xfrm>
            <a:off x="4800600" y="1676400"/>
            <a:ext cx="4038600" cy="4001089"/>
          </a:xfrm>
          <a:prstGeom prst="rect">
            <a:avLst/>
          </a:prstGeom>
        </p:spPr>
      </p:pic>
    </p:spTree>
    <p:extLst>
      <p:ext uri="{BB962C8B-B14F-4D97-AF65-F5344CB8AC3E}">
        <p14:creationId xmlns:p14="http://schemas.microsoft.com/office/powerpoint/2010/main" val="13676430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Requirement 7</a:t>
            </a:r>
            <a:endParaRPr lang="en-US" dirty="0"/>
          </a:p>
        </p:txBody>
      </p:sp>
      <p:sp>
        <p:nvSpPr>
          <p:cNvPr id="3" name="Content Placeholder 2"/>
          <p:cNvSpPr>
            <a:spLocks noGrp="1"/>
          </p:cNvSpPr>
          <p:nvPr>
            <p:ph sz="half" idx="1"/>
          </p:nvPr>
        </p:nvSpPr>
        <p:spPr/>
        <p:txBody>
          <a:bodyPr>
            <a:normAutofit/>
          </a:bodyPr>
          <a:lstStyle/>
          <a:p>
            <a:pPr marL="514350" indent="-514350">
              <a:buFont typeface="+mj-lt"/>
              <a:buAutoNum type="arabicPeriod" startAt="7"/>
            </a:pPr>
            <a:r>
              <a:rPr lang="en-US" sz="2700" dirty="0" smtClean="0"/>
              <a:t>Complete </a:t>
            </a:r>
            <a:r>
              <a:rPr lang="en-US" sz="2700" dirty="0"/>
              <a:t>a simple low-relief OR a chip carving project.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65894"/>
            <a:ext cx="914400" cy="933450"/>
          </a:xfrm>
          <a:prstGeom prst="rect">
            <a:avLst/>
          </a:prstGeo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80412" y="1514311"/>
            <a:ext cx="3692808" cy="276960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96" y="3356557"/>
            <a:ext cx="3692808" cy="2769606"/>
          </a:xfrm>
          <a:prstGeom prst="rect">
            <a:avLst/>
          </a:prstGeom>
        </p:spPr>
      </p:pic>
    </p:spTree>
    <p:extLst>
      <p:ext uri="{BB962C8B-B14F-4D97-AF65-F5344CB8AC3E}">
        <p14:creationId xmlns:p14="http://schemas.microsoft.com/office/powerpoint/2010/main" val="1623266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428" y="0"/>
            <a:ext cx="8229600" cy="1143000"/>
          </a:xfrm>
        </p:spPr>
        <p:txBody>
          <a:bodyPr>
            <a:normAutofit/>
          </a:bodyPr>
          <a:lstStyle/>
          <a:p>
            <a:r>
              <a:rPr lang="en-US" dirty="0" smtClean="0"/>
              <a:t>Low-Relief Carving</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31130" y="1572285"/>
            <a:ext cx="3557125" cy="4736440"/>
          </a:xfrm>
        </p:spPr>
      </p:pic>
      <p:sp>
        <p:nvSpPr>
          <p:cNvPr id="3" name="Content Placeholder 2"/>
          <p:cNvSpPr>
            <a:spLocks noGrp="1"/>
          </p:cNvSpPr>
          <p:nvPr>
            <p:ph sz="half" idx="2"/>
          </p:nvPr>
        </p:nvSpPr>
        <p:spPr/>
        <p:txBody>
          <a:bodyPr>
            <a:normAutofit/>
          </a:bodyPr>
          <a:lstStyle/>
          <a:p>
            <a:r>
              <a:rPr lang="en-US" sz="1800" dirty="0"/>
              <a:t>In wood carving relief carving is a type in which figures or patterns are carved in a flat panel of </a:t>
            </a:r>
            <a:r>
              <a:rPr lang="en-US" sz="1800" dirty="0" smtClean="0"/>
              <a:t>wood. </a:t>
            </a:r>
          </a:p>
          <a:p>
            <a:r>
              <a:rPr lang="en-US" sz="1800" b="1" dirty="0" smtClean="0"/>
              <a:t>Low-relief </a:t>
            </a:r>
            <a:r>
              <a:rPr lang="en-US" sz="1800" b="1" dirty="0"/>
              <a:t>(or bas-relief) carvings</a:t>
            </a:r>
            <a:r>
              <a:rPr lang="en-US" sz="1800" dirty="0"/>
              <a:t> are shallow, with minimal shadowing. The rule of thumb for low-relief carvings is that the depth is less than ½ inch</a:t>
            </a:r>
            <a:r>
              <a:rPr lang="en-US" sz="1800" dirty="0" smtClean="0"/>
              <a:t>.</a:t>
            </a:r>
            <a:endParaRPr lang="en-US" sz="1800" dirty="0"/>
          </a:p>
        </p:txBody>
      </p:sp>
      <p:pic>
        <p:nvPicPr>
          <p:cNvPr id="8" name="Picture 7"/>
          <p:cNvPicPr>
            <a:picLocks noChangeAspect="1"/>
          </p:cNvPicPr>
          <p:nvPr/>
        </p:nvPicPr>
        <p:blipFill rotWithShape="1">
          <a:blip r:embed="rId3"/>
          <a:srcRect l="4475" t="6026" r="8277" b="4703"/>
          <a:stretch/>
        </p:blipFill>
        <p:spPr>
          <a:xfrm>
            <a:off x="5029200" y="3971406"/>
            <a:ext cx="3505979" cy="2337319"/>
          </a:xfrm>
          <a:prstGeom prst="rect">
            <a:avLst/>
          </a:prstGeom>
        </p:spPr>
      </p:pic>
    </p:spTree>
    <p:extLst>
      <p:ext uri="{BB962C8B-B14F-4D97-AF65-F5344CB8AC3E}">
        <p14:creationId xmlns:p14="http://schemas.microsoft.com/office/powerpoint/2010/main" val="17787096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Low-Relief Carving</a:t>
            </a:r>
            <a:endParaRPr lang="en-US" dirty="0"/>
          </a:p>
        </p:txBody>
      </p:sp>
      <p:sp>
        <p:nvSpPr>
          <p:cNvPr id="4" name="Content Placeholder 3"/>
          <p:cNvSpPr>
            <a:spLocks noGrp="1"/>
          </p:cNvSpPr>
          <p:nvPr>
            <p:ph sz="half" idx="1"/>
          </p:nvPr>
        </p:nvSpPr>
        <p:spPr/>
        <p:txBody>
          <a:bodyPr/>
          <a:lstStyle/>
          <a:p>
            <a:r>
              <a:rPr lang="en-US" sz="2000" b="1" dirty="0"/>
              <a:t>Step 1: Find or create a pattern</a:t>
            </a:r>
            <a:r>
              <a:rPr lang="en-US" sz="2000" b="1" dirty="0" smtClean="0"/>
              <a:t>.</a:t>
            </a:r>
          </a:p>
          <a:p>
            <a:pPr lvl="1"/>
            <a:r>
              <a:rPr lang="en-US" sz="1800" dirty="0"/>
              <a:t>Whether you draw your own patter or download free relief wood carving patterns from the internet, you need to copy it to a transfer paper, and then lay it out on the wood panel.</a:t>
            </a:r>
          </a:p>
          <a:p>
            <a:r>
              <a:rPr lang="en-US" sz="2000" b="1" dirty="0"/>
              <a:t>Step 2: Prepare the wood for carving</a:t>
            </a:r>
            <a:r>
              <a:rPr lang="en-US" sz="2000" b="1" dirty="0" smtClean="0"/>
              <a:t>.</a:t>
            </a:r>
          </a:p>
          <a:p>
            <a:pPr lvl="1"/>
            <a:r>
              <a:rPr lang="en-US" sz="1800" dirty="0"/>
              <a:t>Before you start carving, you should lay out the wood panel on a desk or bench, and fix it so it cannot move. You can use bar clamps on each side.</a:t>
            </a:r>
            <a:endParaRPr lang="en-US" sz="1800" b="1" dirty="0"/>
          </a:p>
          <a:p>
            <a:endParaRPr lang="en-US" sz="2000" b="1" dirty="0"/>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79063" y="1481931"/>
            <a:ext cx="3810000" cy="23812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962400"/>
            <a:ext cx="3810000" cy="2381250"/>
          </a:xfrm>
          <a:prstGeom prst="rect">
            <a:avLst/>
          </a:prstGeom>
        </p:spPr>
      </p:pic>
    </p:spTree>
    <p:extLst>
      <p:ext uri="{BB962C8B-B14F-4D97-AF65-F5344CB8AC3E}">
        <p14:creationId xmlns:p14="http://schemas.microsoft.com/office/powerpoint/2010/main" val="20323878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Low-Relief Carving</a:t>
            </a:r>
            <a:endParaRPr lang="en-US" dirty="0"/>
          </a:p>
        </p:txBody>
      </p:sp>
      <p:sp>
        <p:nvSpPr>
          <p:cNvPr id="4" name="Content Placeholder 3"/>
          <p:cNvSpPr>
            <a:spLocks noGrp="1"/>
          </p:cNvSpPr>
          <p:nvPr>
            <p:ph sz="half" idx="1"/>
          </p:nvPr>
        </p:nvSpPr>
        <p:spPr/>
        <p:txBody>
          <a:bodyPr/>
          <a:lstStyle/>
          <a:p>
            <a:r>
              <a:rPr lang="en-US" sz="2000" b="1" dirty="0"/>
              <a:t>Step 3: Bring the pattern onto the wood panel.</a:t>
            </a:r>
          </a:p>
          <a:p>
            <a:pPr lvl="1"/>
            <a:r>
              <a:rPr lang="en-US" sz="1800" dirty="0"/>
              <a:t>It is essential for the wood to be still before you apply the carbon paper onto your surface for carving</a:t>
            </a:r>
            <a:r>
              <a:rPr lang="en-US" sz="1800" dirty="0" smtClean="0"/>
              <a:t>.</a:t>
            </a:r>
          </a:p>
          <a:p>
            <a:r>
              <a:rPr lang="en-US" sz="2000" b="1" dirty="0"/>
              <a:t>Step 4: Remove excess material from the edges of the pattern.</a:t>
            </a:r>
          </a:p>
          <a:p>
            <a:pPr lvl="1"/>
            <a:r>
              <a:rPr lang="en-US" sz="1800" dirty="0"/>
              <a:t>Use your mallet and chisel to outline your project and prepare it for carving</a:t>
            </a:r>
            <a:r>
              <a:rPr lang="en-US" sz="1800" dirty="0" smtClean="0"/>
              <a:t>.</a:t>
            </a:r>
            <a:endParaRPr lang="en-US" sz="1800" b="1" dirty="0"/>
          </a:p>
          <a:p>
            <a:endParaRPr lang="en-US" sz="2000" b="1" dirty="0"/>
          </a:p>
          <a:p>
            <a:endParaRPr lang="en-US" dirty="0"/>
          </a:p>
        </p:txBody>
      </p:sp>
      <p:pic>
        <p:nvPicPr>
          <p:cNvPr id="7" name="Content Placeholder 6"/>
          <p:cNvPicPr>
            <a:picLocks noGrp="1" noChangeAspect="1"/>
          </p:cNvPicPr>
          <p:nvPr>
            <p:ph sz="half" idx="2"/>
          </p:nvPr>
        </p:nvPicPr>
        <p:blipFill>
          <a:blip r:embed="rId2"/>
          <a:stretch>
            <a:fillRect/>
          </a:stretch>
        </p:blipFill>
        <p:spPr>
          <a:xfrm>
            <a:off x="4876800" y="1481931"/>
            <a:ext cx="3810000" cy="23812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4038600"/>
            <a:ext cx="3810000" cy="2381250"/>
          </a:xfrm>
          <a:prstGeom prst="rect">
            <a:avLst/>
          </a:prstGeom>
        </p:spPr>
      </p:pic>
    </p:spTree>
    <p:extLst>
      <p:ext uri="{BB962C8B-B14F-4D97-AF65-F5344CB8AC3E}">
        <p14:creationId xmlns:p14="http://schemas.microsoft.com/office/powerpoint/2010/main" val="2522145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Requirement 1</a:t>
            </a:r>
            <a:endParaRPr lang="en-US" dirty="0"/>
          </a:p>
        </p:txBody>
      </p:sp>
      <p:sp>
        <p:nvSpPr>
          <p:cNvPr id="3" name="Content Placeholder 2"/>
          <p:cNvSpPr>
            <a:spLocks noGrp="1"/>
          </p:cNvSpPr>
          <p:nvPr>
            <p:ph sz="half" idx="1"/>
          </p:nvPr>
        </p:nvSpPr>
        <p:spPr>
          <a:xfrm>
            <a:off x="457200" y="1600200"/>
            <a:ext cx="4343400" cy="4724400"/>
          </a:xfrm>
        </p:spPr>
        <p:txBody>
          <a:bodyPr>
            <a:normAutofit fontScale="92500"/>
          </a:bodyPr>
          <a:lstStyle/>
          <a:p>
            <a:pPr marL="514350" indent="-514350">
              <a:buFont typeface="+mj-lt"/>
              <a:buAutoNum type="arabicPeriod"/>
            </a:pPr>
            <a:r>
              <a:rPr lang="en-US" dirty="0"/>
              <a:t>Do the following:</a:t>
            </a:r>
          </a:p>
          <a:p>
            <a:pPr marL="971550" lvl="1" indent="-514350">
              <a:buFont typeface="+mj-lt"/>
              <a:buAutoNum type="alphaLcPeriod"/>
            </a:pPr>
            <a:r>
              <a:rPr lang="en-US" dirty="0"/>
              <a:t>Explain to your counselor the hazards you are most likely to encounter while wood carving, and what you should do to anticipate, help prevent, mitigate, or lessen these hazards.</a:t>
            </a:r>
          </a:p>
          <a:p>
            <a:pPr marL="971550" lvl="1" indent="-514350">
              <a:buFont typeface="+mj-lt"/>
              <a:buAutoNum type="alphaLcPeriod"/>
            </a:pPr>
            <a:r>
              <a:rPr lang="en-US" dirty="0"/>
              <a:t>Show that you know first aid for injuries that could occur while wood carving, including minor cuts and scratches and splinters</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65894"/>
            <a:ext cx="914400" cy="933450"/>
          </a:xfrm>
          <a:prstGeom prst="rect">
            <a:avLst/>
          </a:prstGeom>
        </p:spPr>
      </p:pic>
      <p:pic>
        <p:nvPicPr>
          <p:cNvPr id="10" name="Content Placeholder 9"/>
          <p:cNvPicPr>
            <a:picLocks noGrp="1" noChangeAspect="1"/>
          </p:cNvPicPr>
          <p:nvPr>
            <p:ph sz="half" idx="2"/>
          </p:nvPr>
        </p:nvPicPr>
        <p:blipFill>
          <a:blip r:embed="rId3"/>
          <a:stretch>
            <a:fillRect/>
          </a:stretch>
        </p:blipFill>
        <p:spPr>
          <a:xfrm>
            <a:off x="4953000" y="1828800"/>
            <a:ext cx="4038600" cy="2691300"/>
          </a:xfrm>
          <a:prstGeom prst="rect">
            <a:avLst/>
          </a:prstGeom>
        </p:spPr>
      </p:pic>
    </p:spTree>
    <p:extLst>
      <p:ext uri="{BB962C8B-B14F-4D97-AF65-F5344CB8AC3E}">
        <p14:creationId xmlns:p14="http://schemas.microsoft.com/office/powerpoint/2010/main" val="22153472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Low-Relief Carving</a:t>
            </a:r>
            <a:endParaRPr lang="en-US" dirty="0"/>
          </a:p>
        </p:txBody>
      </p:sp>
      <p:sp>
        <p:nvSpPr>
          <p:cNvPr id="4" name="Content Placeholder 3"/>
          <p:cNvSpPr>
            <a:spLocks noGrp="1"/>
          </p:cNvSpPr>
          <p:nvPr>
            <p:ph sz="half" idx="1"/>
          </p:nvPr>
        </p:nvSpPr>
        <p:spPr/>
        <p:txBody>
          <a:bodyPr/>
          <a:lstStyle/>
          <a:p>
            <a:r>
              <a:rPr lang="en-US" sz="2000" b="1" dirty="0"/>
              <a:t>Step 5: Outline the depth of the project.</a:t>
            </a:r>
          </a:p>
          <a:p>
            <a:pPr lvl="1"/>
            <a:r>
              <a:rPr lang="en-US" sz="1800" dirty="0"/>
              <a:t>Your wood carving relief will have different </a:t>
            </a:r>
            <a:r>
              <a:rPr lang="en-US" sz="1800" dirty="0" smtClean="0"/>
              <a:t>heights</a:t>
            </a:r>
            <a:r>
              <a:rPr lang="en-US" sz="1800" dirty="0"/>
              <a:t>, so make sure to roughly define how deep does a carving go</a:t>
            </a:r>
            <a:r>
              <a:rPr lang="en-US" sz="1800" dirty="0" smtClean="0"/>
              <a:t>.</a:t>
            </a:r>
            <a:endParaRPr lang="en-US" sz="1800" dirty="0"/>
          </a:p>
          <a:p>
            <a:r>
              <a:rPr lang="en-US" sz="2000" b="1" dirty="0"/>
              <a:t>Step 6: Detail carving.</a:t>
            </a:r>
          </a:p>
          <a:p>
            <a:pPr lvl="1"/>
            <a:r>
              <a:rPr lang="en-US" sz="1800" dirty="0"/>
              <a:t>Here comes the </a:t>
            </a:r>
            <a:r>
              <a:rPr lang="en-US" sz="1800" dirty="0" smtClean="0"/>
              <a:t>actual </a:t>
            </a:r>
            <a:r>
              <a:rPr lang="en-US" sz="1800" dirty="0"/>
              <a:t>thorough carving process that is very similar to chip carving. So, apart from using gouges and chisels, an ordinary chip carving guide can also explain the detail carving of a relief</a:t>
            </a:r>
            <a:r>
              <a:rPr lang="en-US" sz="1800" dirty="0" smtClean="0"/>
              <a:t>.</a:t>
            </a:r>
            <a:endParaRPr lang="en-US" sz="1800" b="1" dirty="0"/>
          </a:p>
          <a:p>
            <a:endParaRPr lang="en-US" sz="2000" b="1"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76800" y="1480422"/>
            <a:ext cx="3810000" cy="238125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010" y="3962400"/>
            <a:ext cx="3810000" cy="2381250"/>
          </a:xfrm>
          <a:prstGeom prst="rect">
            <a:avLst/>
          </a:prstGeom>
        </p:spPr>
      </p:pic>
    </p:spTree>
    <p:extLst>
      <p:ext uri="{BB962C8B-B14F-4D97-AF65-F5344CB8AC3E}">
        <p14:creationId xmlns:p14="http://schemas.microsoft.com/office/powerpoint/2010/main" val="26290836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Low-Relief Carving</a:t>
            </a:r>
            <a:endParaRPr lang="en-US" dirty="0"/>
          </a:p>
        </p:txBody>
      </p:sp>
      <p:sp>
        <p:nvSpPr>
          <p:cNvPr id="4" name="Content Placeholder 3"/>
          <p:cNvSpPr>
            <a:spLocks noGrp="1"/>
          </p:cNvSpPr>
          <p:nvPr>
            <p:ph sz="half" idx="1"/>
          </p:nvPr>
        </p:nvSpPr>
        <p:spPr/>
        <p:txBody>
          <a:bodyPr/>
          <a:lstStyle/>
          <a:p>
            <a:r>
              <a:rPr lang="en-US" sz="2000" b="1" dirty="0"/>
              <a:t>Step 7: Even the background.</a:t>
            </a:r>
          </a:p>
          <a:p>
            <a:pPr lvl="1"/>
            <a:r>
              <a:rPr lang="en-US" sz="1800" dirty="0"/>
              <a:t>Once you are done with every detail of your project, clean up the board behind it to a level that you envisaged it has</a:t>
            </a:r>
            <a:r>
              <a:rPr lang="en-US" sz="1800" dirty="0" smtClean="0"/>
              <a:t>.</a:t>
            </a:r>
            <a:endParaRPr lang="en-US" sz="1800" dirty="0"/>
          </a:p>
          <a:p>
            <a:r>
              <a:rPr lang="en-US" sz="2000" b="1" dirty="0"/>
              <a:t>Step 8: Sand the project details, outline, and background.</a:t>
            </a:r>
          </a:p>
          <a:p>
            <a:pPr lvl="1"/>
            <a:r>
              <a:rPr lang="en-US" sz="1800" dirty="0"/>
              <a:t>Smoothen the curves of your carving with a detail sander or an edge of the sandpaper wrapped around a tight cylinder such as a pen</a:t>
            </a:r>
            <a:r>
              <a:rPr lang="en-US" sz="1800" dirty="0" smtClean="0"/>
              <a:t>.</a:t>
            </a:r>
            <a:endParaRPr lang="en-US" sz="1800" b="1" dirty="0"/>
          </a:p>
          <a:p>
            <a:endParaRPr lang="en-US" sz="2000" b="1" dirty="0"/>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70010" y="1460052"/>
            <a:ext cx="3810000" cy="238125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010" y="3962400"/>
            <a:ext cx="3810000" cy="2381250"/>
          </a:xfrm>
          <a:prstGeom prst="rect">
            <a:avLst/>
          </a:prstGeom>
        </p:spPr>
      </p:pic>
    </p:spTree>
    <p:extLst>
      <p:ext uri="{BB962C8B-B14F-4D97-AF65-F5344CB8AC3E}">
        <p14:creationId xmlns:p14="http://schemas.microsoft.com/office/powerpoint/2010/main" val="5274272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Low-Relief Carving</a:t>
            </a:r>
            <a:endParaRPr lang="en-US" dirty="0"/>
          </a:p>
        </p:txBody>
      </p:sp>
      <p:sp>
        <p:nvSpPr>
          <p:cNvPr id="4" name="Content Placeholder 3"/>
          <p:cNvSpPr>
            <a:spLocks noGrp="1"/>
          </p:cNvSpPr>
          <p:nvPr>
            <p:ph sz="half" idx="1"/>
          </p:nvPr>
        </p:nvSpPr>
        <p:spPr/>
        <p:txBody>
          <a:bodyPr/>
          <a:lstStyle/>
          <a:p>
            <a:r>
              <a:rPr lang="en-US" sz="2000" b="1" dirty="0"/>
              <a:t>Step 9: Finish up the project.</a:t>
            </a:r>
          </a:p>
          <a:p>
            <a:pPr lvl="1"/>
            <a:r>
              <a:rPr lang="en-US" sz="1800" dirty="0"/>
              <a:t>After sanding, you should clean the whole wood surface with a wet cloth and check for any excess wood you have forgotten to remove. From here, you can use oil as a finish to protect your carving, or apply a wood stain of your choice</a:t>
            </a:r>
            <a:r>
              <a:rPr lang="en-US" sz="1800" dirty="0" smtClean="0"/>
              <a:t>.</a:t>
            </a:r>
            <a:endParaRPr lang="en-US" sz="1800" dirty="0"/>
          </a:p>
          <a:p>
            <a:endParaRPr lang="en-US" sz="2000" b="1" dirty="0"/>
          </a:p>
          <a:p>
            <a:endParaRPr lang="en-US" dirty="0"/>
          </a:p>
        </p:txBody>
      </p:sp>
      <p:pic>
        <p:nvPicPr>
          <p:cNvPr id="8" name="Content Placeholder 7"/>
          <p:cNvPicPr>
            <a:picLocks noGrp="1" noChangeAspect="1"/>
          </p:cNvPicPr>
          <p:nvPr>
            <p:ph sz="half" idx="2"/>
          </p:nvPr>
        </p:nvPicPr>
        <p:blipFill>
          <a:blip r:embed="rId2"/>
          <a:stretch>
            <a:fillRect/>
          </a:stretch>
        </p:blipFill>
        <p:spPr>
          <a:xfrm>
            <a:off x="4876800" y="1752600"/>
            <a:ext cx="3810000" cy="2381250"/>
          </a:xfrm>
          <a:prstGeom prst="rect">
            <a:avLst/>
          </a:prstGeom>
        </p:spPr>
      </p:pic>
    </p:spTree>
    <p:extLst>
      <p:ext uri="{BB962C8B-B14F-4D97-AF65-F5344CB8AC3E}">
        <p14:creationId xmlns:p14="http://schemas.microsoft.com/office/powerpoint/2010/main" val="13417137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Chip Carving</a:t>
            </a:r>
            <a:endParaRPr lang="en-US" dirty="0"/>
          </a:p>
        </p:txBody>
      </p:sp>
      <p:sp>
        <p:nvSpPr>
          <p:cNvPr id="6" name="Content Placeholder 5"/>
          <p:cNvSpPr>
            <a:spLocks noGrp="1"/>
          </p:cNvSpPr>
          <p:nvPr>
            <p:ph sz="half" idx="1"/>
          </p:nvPr>
        </p:nvSpPr>
        <p:spPr/>
        <p:txBody>
          <a:bodyPr>
            <a:normAutofit/>
          </a:bodyPr>
          <a:lstStyle/>
          <a:p>
            <a:r>
              <a:rPr lang="en-US" sz="2000" b="1" dirty="0"/>
              <a:t>Chip carving</a:t>
            </a:r>
            <a:r>
              <a:rPr lang="en-US" sz="2000" dirty="0"/>
              <a:t> </a:t>
            </a:r>
            <a:r>
              <a:rPr lang="en-US" sz="2000" dirty="0" smtClean="0"/>
              <a:t>is </a:t>
            </a:r>
            <a:r>
              <a:rPr lang="en-US" sz="2000" dirty="0"/>
              <a:t>a style of carving in which knives or chisels are used to remove small chips of </a:t>
            </a:r>
            <a:r>
              <a:rPr lang="en-US" sz="2000" dirty="0" smtClean="0"/>
              <a:t>wood </a:t>
            </a:r>
            <a:r>
              <a:rPr lang="en-US" sz="2000" dirty="0"/>
              <a:t>from a flat surface in a single </a:t>
            </a:r>
            <a:r>
              <a:rPr lang="en-US" sz="2000" dirty="0" smtClean="0"/>
              <a:t>piece, usually </a:t>
            </a:r>
            <a:r>
              <a:rPr lang="en-US" sz="2000" dirty="0"/>
              <a:t>in simple geometric </a:t>
            </a:r>
            <a:r>
              <a:rPr lang="en-US" sz="2000" dirty="0" smtClean="0"/>
              <a:t>designs. </a:t>
            </a:r>
            <a:endParaRPr lang="en-US" sz="2000"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1676400"/>
            <a:ext cx="4038600" cy="2271712"/>
          </a:xfrm>
        </p:spPr>
      </p:pic>
    </p:spTree>
    <p:extLst>
      <p:ext uri="{BB962C8B-B14F-4D97-AF65-F5344CB8AC3E}">
        <p14:creationId xmlns:p14="http://schemas.microsoft.com/office/powerpoint/2010/main" val="18636224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Chip Carving Project</a:t>
            </a:r>
            <a:endParaRPr lang="en-US" dirty="0"/>
          </a:p>
        </p:txBody>
      </p:sp>
      <p:sp>
        <p:nvSpPr>
          <p:cNvPr id="7" name="Content Placeholder 6"/>
          <p:cNvSpPr>
            <a:spLocks noGrp="1"/>
          </p:cNvSpPr>
          <p:nvPr>
            <p:ph sz="half" idx="1"/>
          </p:nvPr>
        </p:nvSpPr>
        <p:spPr/>
        <p:txBody>
          <a:bodyPr>
            <a:normAutofit/>
          </a:bodyPr>
          <a:lstStyle/>
          <a:p>
            <a:r>
              <a:rPr lang="en-US" sz="2400" b="1" dirty="0" smtClean="0"/>
              <a:t>Materials Needed:</a:t>
            </a:r>
          </a:p>
          <a:p>
            <a:pPr lvl="1"/>
            <a:r>
              <a:rPr lang="en-US" sz="2000" dirty="0" smtClean="0"/>
              <a:t>4” x 4” piece of wood, about  1/2“ to 3/4“ thick.</a:t>
            </a:r>
          </a:p>
          <a:p>
            <a:pPr lvl="1"/>
            <a:r>
              <a:rPr lang="en-US" sz="2000" dirty="0" smtClean="0"/>
              <a:t>Sandpaper</a:t>
            </a:r>
          </a:p>
          <a:p>
            <a:pPr lvl="1"/>
            <a:r>
              <a:rPr lang="en-US" sz="2000" dirty="0" smtClean="0"/>
              <a:t>Ruler and pencil</a:t>
            </a:r>
          </a:p>
          <a:p>
            <a:pPr lvl="1"/>
            <a:r>
              <a:rPr lang="en-US" sz="2000" dirty="0" smtClean="0"/>
              <a:t>Thumb guard</a:t>
            </a:r>
          </a:p>
          <a:p>
            <a:pPr lvl="1"/>
            <a:r>
              <a:rPr lang="en-US" sz="2000" dirty="0" smtClean="0"/>
              <a:t>Chip carving knife</a:t>
            </a:r>
            <a:endParaRPr lang="en-US" sz="2000" dirty="0"/>
          </a:p>
        </p:txBody>
      </p:sp>
      <p:sp>
        <p:nvSpPr>
          <p:cNvPr id="8" name="Content Placeholder 7"/>
          <p:cNvSpPr>
            <a:spLocks noGrp="1"/>
          </p:cNvSpPr>
          <p:nvPr>
            <p:ph sz="half" idx="2"/>
          </p:nvPr>
        </p:nvSpPr>
        <p:spPr>
          <a:xfrm>
            <a:off x="4648200" y="5029200"/>
            <a:ext cx="4038600" cy="1096963"/>
          </a:xfrm>
        </p:spPr>
        <p:txBody>
          <a:bodyPr>
            <a:normAutofit/>
          </a:bodyPr>
          <a:lstStyle/>
          <a:p>
            <a:pPr marL="0" indent="0">
              <a:buNone/>
            </a:pPr>
            <a:r>
              <a:rPr lang="en-US" sz="2000" dirty="0" smtClean="0"/>
              <a:t>Your finished project can be used as a mounting board for a photo or a Scout Patch.</a:t>
            </a:r>
            <a:endParaRPr lang="en-US" sz="2000" dirty="0"/>
          </a:p>
        </p:txBody>
      </p:sp>
      <p:pic>
        <p:nvPicPr>
          <p:cNvPr id="9" name="Picture 8"/>
          <p:cNvPicPr>
            <a:picLocks noChangeAspect="1"/>
          </p:cNvPicPr>
          <p:nvPr/>
        </p:nvPicPr>
        <p:blipFill>
          <a:blip r:embed="rId2"/>
          <a:stretch>
            <a:fillRect/>
          </a:stretch>
        </p:blipFill>
        <p:spPr>
          <a:xfrm>
            <a:off x="4724400" y="1491558"/>
            <a:ext cx="3566266" cy="3505200"/>
          </a:xfrm>
          <a:prstGeom prst="rect">
            <a:avLst/>
          </a:prstGeom>
        </p:spPr>
      </p:pic>
    </p:spTree>
    <p:extLst>
      <p:ext uri="{BB962C8B-B14F-4D97-AF65-F5344CB8AC3E}">
        <p14:creationId xmlns:p14="http://schemas.microsoft.com/office/powerpoint/2010/main" val="33393647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Chip Carving Project</a:t>
            </a:r>
            <a:endParaRPr lang="en-US" dirty="0"/>
          </a:p>
        </p:txBody>
      </p:sp>
      <p:sp>
        <p:nvSpPr>
          <p:cNvPr id="7" name="Content Placeholder 6"/>
          <p:cNvSpPr>
            <a:spLocks noGrp="1"/>
          </p:cNvSpPr>
          <p:nvPr>
            <p:ph sz="half" idx="1"/>
          </p:nvPr>
        </p:nvSpPr>
        <p:spPr>
          <a:xfrm>
            <a:off x="457200" y="1600200"/>
            <a:ext cx="4648200" cy="4525963"/>
          </a:xfrm>
        </p:spPr>
        <p:txBody>
          <a:bodyPr>
            <a:normAutofit/>
          </a:bodyPr>
          <a:lstStyle/>
          <a:p>
            <a:r>
              <a:rPr lang="en-US" sz="2000" b="1" dirty="0" smtClean="0"/>
              <a:t>Step 1 – </a:t>
            </a:r>
            <a:r>
              <a:rPr lang="en-US" sz="2000" dirty="0" smtClean="0"/>
              <a:t>Sand the wood smooth before drawing your design.</a:t>
            </a:r>
          </a:p>
          <a:p>
            <a:r>
              <a:rPr lang="en-US" sz="2000" b="1" dirty="0" smtClean="0"/>
              <a:t>Step 2 – </a:t>
            </a:r>
            <a:r>
              <a:rPr lang="en-US" sz="2000" dirty="0" smtClean="0"/>
              <a:t>Use a ruler and pencil to draw two rows of quarter-inch squares on each side of the board.</a:t>
            </a:r>
          </a:p>
          <a:p>
            <a:r>
              <a:rPr lang="en-US" sz="2000" b="1" dirty="0" smtClean="0"/>
              <a:t>Step 3 – </a:t>
            </a:r>
            <a:r>
              <a:rPr lang="en-US" sz="2000" dirty="0" smtClean="0"/>
              <a:t>Draw four triangles on each side of the board using two squares for each triangle.</a:t>
            </a:r>
          </a:p>
        </p:txBody>
      </p:sp>
      <p:pic>
        <p:nvPicPr>
          <p:cNvPr id="9" name="Content Placeholder 8"/>
          <p:cNvPicPr>
            <a:picLocks noGrp="1" noChangeAspect="1"/>
          </p:cNvPicPr>
          <p:nvPr>
            <p:ph sz="half" idx="2"/>
          </p:nvPr>
        </p:nvPicPr>
        <p:blipFill>
          <a:blip r:embed="rId2"/>
          <a:stretch>
            <a:fillRect/>
          </a:stretch>
        </p:blipFill>
        <p:spPr>
          <a:xfrm>
            <a:off x="5344919" y="1388387"/>
            <a:ext cx="2590800" cy="2538983"/>
          </a:xfrm>
          <a:prstGeom prst="rect">
            <a:avLst/>
          </a:prstGeom>
        </p:spPr>
      </p:pic>
      <p:pic>
        <p:nvPicPr>
          <p:cNvPr id="11" name="Picture 10"/>
          <p:cNvPicPr>
            <a:picLocks noChangeAspect="1"/>
          </p:cNvPicPr>
          <p:nvPr/>
        </p:nvPicPr>
        <p:blipFill>
          <a:blip r:embed="rId3"/>
          <a:stretch>
            <a:fillRect/>
          </a:stretch>
        </p:blipFill>
        <p:spPr>
          <a:xfrm>
            <a:off x="5344919" y="3934915"/>
            <a:ext cx="2590800" cy="2478601"/>
          </a:xfrm>
          <a:prstGeom prst="rect">
            <a:avLst/>
          </a:prstGeom>
        </p:spPr>
      </p:pic>
    </p:spTree>
    <p:extLst>
      <p:ext uri="{BB962C8B-B14F-4D97-AF65-F5344CB8AC3E}">
        <p14:creationId xmlns:p14="http://schemas.microsoft.com/office/powerpoint/2010/main" val="28555186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Chip Carving Project</a:t>
            </a:r>
            <a:endParaRPr lang="en-US" dirty="0"/>
          </a:p>
        </p:txBody>
      </p:sp>
      <p:sp>
        <p:nvSpPr>
          <p:cNvPr id="7" name="Content Placeholder 6"/>
          <p:cNvSpPr>
            <a:spLocks noGrp="1"/>
          </p:cNvSpPr>
          <p:nvPr>
            <p:ph sz="half" idx="1"/>
          </p:nvPr>
        </p:nvSpPr>
        <p:spPr>
          <a:xfrm>
            <a:off x="457200" y="1600200"/>
            <a:ext cx="5029200" cy="4525963"/>
          </a:xfrm>
        </p:spPr>
        <p:txBody>
          <a:bodyPr>
            <a:normAutofit/>
          </a:bodyPr>
          <a:lstStyle/>
          <a:p>
            <a:r>
              <a:rPr lang="en-US" sz="2000" b="1" dirty="0" smtClean="0"/>
              <a:t>Step 4 – </a:t>
            </a:r>
            <a:r>
              <a:rPr lang="en-US" sz="2000" dirty="0" smtClean="0"/>
              <a:t>Number three sides of the board and one of the rows of triangles. Position your chip carving board so that side 1 is closest to you.</a:t>
            </a:r>
          </a:p>
          <a:p>
            <a:r>
              <a:rPr lang="en-US" sz="2000" b="1" dirty="0" smtClean="0"/>
              <a:t>Step 5 – </a:t>
            </a:r>
            <a:r>
              <a:rPr lang="en-US" sz="2000" dirty="0" smtClean="0"/>
              <a:t>Begin carving on side 1 of the triangle by positioning the knife at a shallow angle and inserting just the tip to help keep the cut from going too deep. Slowly draw the knife toward your body using the upper arm, not the wrist. The thumb moves with the knife as you cut, and the inside joint of the thumb and the back of the knife blade are always held together.</a:t>
            </a:r>
            <a:endParaRPr lang="en-US" sz="2000" b="1" dirty="0"/>
          </a:p>
        </p:txBody>
      </p:sp>
      <p:pic>
        <p:nvPicPr>
          <p:cNvPr id="10" name="Content Placeholder 9"/>
          <p:cNvPicPr>
            <a:picLocks noGrp="1" noChangeAspect="1"/>
          </p:cNvPicPr>
          <p:nvPr>
            <p:ph sz="half" idx="2"/>
          </p:nvPr>
        </p:nvPicPr>
        <p:blipFill>
          <a:blip r:embed="rId2"/>
          <a:stretch>
            <a:fillRect/>
          </a:stretch>
        </p:blipFill>
        <p:spPr>
          <a:xfrm>
            <a:off x="5867400" y="1447800"/>
            <a:ext cx="2447925" cy="2333625"/>
          </a:xfrm>
          <a:prstGeom prst="rect">
            <a:avLst/>
          </a:prstGeom>
        </p:spPr>
      </p:pic>
      <p:pic>
        <p:nvPicPr>
          <p:cNvPr id="5" name="Picture 4"/>
          <p:cNvPicPr>
            <a:picLocks noChangeAspect="1"/>
          </p:cNvPicPr>
          <p:nvPr/>
        </p:nvPicPr>
        <p:blipFill>
          <a:blip r:embed="rId3"/>
          <a:stretch>
            <a:fillRect/>
          </a:stretch>
        </p:blipFill>
        <p:spPr>
          <a:xfrm>
            <a:off x="5867400" y="3781425"/>
            <a:ext cx="2447925" cy="2447925"/>
          </a:xfrm>
          <a:prstGeom prst="rect">
            <a:avLst/>
          </a:prstGeom>
        </p:spPr>
      </p:pic>
    </p:spTree>
    <p:extLst>
      <p:ext uri="{BB962C8B-B14F-4D97-AF65-F5344CB8AC3E}">
        <p14:creationId xmlns:p14="http://schemas.microsoft.com/office/powerpoint/2010/main" val="37657637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Chip Carving Project</a:t>
            </a:r>
            <a:endParaRPr lang="en-US" dirty="0"/>
          </a:p>
        </p:txBody>
      </p:sp>
      <p:sp>
        <p:nvSpPr>
          <p:cNvPr id="7" name="Content Placeholder 6"/>
          <p:cNvSpPr>
            <a:spLocks noGrp="1"/>
          </p:cNvSpPr>
          <p:nvPr>
            <p:ph sz="half" idx="1"/>
          </p:nvPr>
        </p:nvSpPr>
        <p:spPr>
          <a:xfrm>
            <a:off x="457200" y="1600200"/>
            <a:ext cx="4876800" cy="4525963"/>
          </a:xfrm>
        </p:spPr>
        <p:txBody>
          <a:bodyPr>
            <a:normAutofit/>
          </a:bodyPr>
          <a:lstStyle/>
          <a:p>
            <a:r>
              <a:rPr lang="en-US" sz="2000" b="1" dirty="0" smtClean="0"/>
              <a:t>Step 6 – </a:t>
            </a:r>
            <a:r>
              <a:rPr lang="en-US" sz="2000" dirty="0" smtClean="0"/>
              <a:t>Turn the board so that side 2 is closest to you. Position the knife at the top of the triangle, with the sharp edge away from your body. Place your thumb at the back of the knife blade, and keep your elbow close to your body. Make a shallow cut by carefully pushing the knife along side 2.</a:t>
            </a:r>
          </a:p>
          <a:p>
            <a:r>
              <a:rPr lang="en-US" sz="2000" b="1" dirty="0" smtClean="0"/>
              <a:t>Step 7 – </a:t>
            </a:r>
            <a:r>
              <a:rPr lang="en-US" sz="2000" dirty="0" smtClean="0"/>
              <a:t>Turn your board so that side 3 is closest to you, and carve side 3 using the same hand position you used for the first cut. The triangle chip should pop out as you finish the third cut.</a:t>
            </a:r>
          </a:p>
        </p:txBody>
      </p:sp>
      <p:pic>
        <p:nvPicPr>
          <p:cNvPr id="3" name="Picture 2"/>
          <p:cNvPicPr>
            <a:picLocks noChangeAspect="1"/>
          </p:cNvPicPr>
          <p:nvPr/>
        </p:nvPicPr>
        <p:blipFill>
          <a:blip r:embed="rId2"/>
          <a:stretch>
            <a:fillRect/>
          </a:stretch>
        </p:blipFill>
        <p:spPr>
          <a:xfrm>
            <a:off x="5630501" y="3869217"/>
            <a:ext cx="2647950" cy="2628900"/>
          </a:xfrm>
          <a:prstGeom prst="rect">
            <a:avLst/>
          </a:prstGeom>
        </p:spPr>
      </p:pic>
      <p:pic>
        <p:nvPicPr>
          <p:cNvPr id="8" name="Content Placeholder 7"/>
          <p:cNvPicPr>
            <a:picLocks noGrp="1" noChangeAspect="1"/>
          </p:cNvPicPr>
          <p:nvPr>
            <p:ph sz="half" idx="2"/>
          </p:nvPr>
        </p:nvPicPr>
        <p:blipFill>
          <a:blip r:embed="rId3"/>
          <a:stretch>
            <a:fillRect/>
          </a:stretch>
        </p:blipFill>
        <p:spPr>
          <a:xfrm>
            <a:off x="5630501" y="1222779"/>
            <a:ext cx="2600325" cy="2590800"/>
          </a:xfrm>
          <a:prstGeom prst="rect">
            <a:avLst/>
          </a:prstGeom>
        </p:spPr>
      </p:pic>
    </p:spTree>
    <p:extLst>
      <p:ext uri="{BB962C8B-B14F-4D97-AF65-F5344CB8AC3E}">
        <p14:creationId xmlns:p14="http://schemas.microsoft.com/office/powerpoint/2010/main" val="17094962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Chip Carving Project</a:t>
            </a:r>
            <a:endParaRPr lang="en-US" dirty="0"/>
          </a:p>
        </p:txBody>
      </p:sp>
      <p:sp>
        <p:nvSpPr>
          <p:cNvPr id="7" name="Content Placeholder 6"/>
          <p:cNvSpPr>
            <a:spLocks noGrp="1"/>
          </p:cNvSpPr>
          <p:nvPr>
            <p:ph sz="half" idx="1"/>
          </p:nvPr>
        </p:nvSpPr>
        <p:spPr>
          <a:xfrm>
            <a:off x="457200" y="1600200"/>
            <a:ext cx="4876800" cy="4525963"/>
          </a:xfrm>
        </p:spPr>
        <p:txBody>
          <a:bodyPr>
            <a:normAutofit/>
          </a:bodyPr>
          <a:lstStyle/>
          <a:p>
            <a:r>
              <a:rPr lang="en-US" sz="2000" b="1" dirty="0" smtClean="0"/>
              <a:t>Step 8 – </a:t>
            </a:r>
            <a:r>
              <a:rPr lang="en-US" sz="2000" dirty="0" smtClean="0"/>
              <a:t>Clean up any extra wood on the bottom of the triangle by going over the cuts one more time using the same angles.</a:t>
            </a:r>
          </a:p>
          <a:p>
            <a:r>
              <a:rPr lang="en-US" sz="2000" b="1" dirty="0" smtClean="0"/>
              <a:t>Step 9 – </a:t>
            </a:r>
            <a:r>
              <a:rPr lang="en-US" sz="2000" dirty="0" smtClean="0"/>
              <a:t>Finish the design by repeating the steps for each triangle around the block of </a:t>
            </a:r>
            <a:r>
              <a:rPr lang="en-US" sz="2000" smtClean="0"/>
              <a:t>wood. Sand </a:t>
            </a:r>
            <a:r>
              <a:rPr lang="en-US" sz="2000" dirty="0" smtClean="0"/>
              <a:t>the block of wood to remove any remaining lines and numbers.</a:t>
            </a:r>
          </a:p>
        </p:txBody>
      </p:sp>
      <p:pic>
        <p:nvPicPr>
          <p:cNvPr id="5" name="Content Placeholder 4"/>
          <p:cNvPicPr>
            <a:picLocks noGrp="1" noChangeAspect="1"/>
          </p:cNvPicPr>
          <p:nvPr>
            <p:ph sz="half" idx="2"/>
          </p:nvPr>
        </p:nvPicPr>
        <p:blipFill>
          <a:blip r:embed="rId2"/>
          <a:stretch>
            <a:fillRect/>
          </a:stretch>
        </p:blipFill>
        <p:spPr>
          <a:xfrm>
            <a:off x="5630501" y="1175255"/>
            <a:ext cx="2647950" cy="2625220"/>
          </a:xfrm>
          <a:prstGeom prst="rect">
            <a:avLst/>
          </a:prstGeom>
        </p:spPr>
      </p:pic>
      <p:pic>
        <p:nvPicPr>
          <p:cNvPr id="9" name="Picture 8"/>
          <p:cNvPicPr>
            <a:picLocks noChangeAspect="1"/>
          </p:cNvPicPr>
          <p:nvPr/>
        </p:nvPicPr>
        <p:blipFill>
          <a:blip r:embed="rId3"/>
          <a:stretch>
            <a:fillRect/>
          </a:stretch>
        </p:blipFill>
        <p:spPr>
          <a:xfrm>
            <a:off x="5630501" y="3863181"/>
            <a:ext cx="2647950" cy="2445042"/>
          </a:xfrm>
          <a:prstGeom prst="rect">
            <a:avLst/>
          </a:prstGeom>
        </p:spPr>
      </p:pic>
    </p:spTree>
    <p:extLst>
      <p:ext uri="{BB962C8B-B14F-4D97-AF65-F5344CB8AC3E}">
        <p14:creationId xmlns:p14="http://schemas.microsoft.com/office/powerpoint/2010/main" val="4262120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Hazards of Wood Carving</a:t>
            </a:r>
            <a:endParaRPr lang="en-US" dirty="0"/>
          </a:p>
        </p:txBody>
      </p:sp>
      <p:sp>
        <p:nvSpPr>
          <p:cNvPr id="3" name="Content Placeholder 2"/>
          <p:cNvSpPr>
            <a:spLocks noGrp="1"/>
          </p:cNvSpPr>
          <p:nvPr>
            <p:ph idx="1"/>
          </p:nvPr>
        </p:nvSpPr>
        <p:spPr>
          <a:xfrm>
            <a:off x="152400" y="1600200"/>
            <a:ext cx="5257800" cy="5334000"/>
          </a:xfrm>
        </p:spPr>
        <p:txBody>
          <a:bodyPr>
            <a:normAutofit fontScale="55000" lnSpcReduction="20000"/>
          </a:bodyPr>
          <a:lstStyle/>
          <a:p>
            <a:endParaRPr lang="en-US" dirty="0"/>
          </a:p>
          <a:p>
            <a:pPr marL="0" indent="0">
              <a:buNone/>
            </a:pPr>
            <a:r>
              <a:rPr lang="en-US" dirty="0"/>
              <a:t>While conducting wood carving activities you may be working with sharp </a:t>
            </a:r>
            <a:r>
              <a:rPr lang="en-US" dirty="0" smtClean="0"/>
              <a:t>objects and it </a:t>
            </a:r>
            <a:r>
              <a:rPr lang="en-US" dirty="0"/>
              <a:t>is important to use safety measures to protect yourself from any physical harm. </a:t>
            </a:r>
            <a:endParaRPr lang="en-US" dirty="0" smtClean="0"/>
          </a:p>
          <a:p>
            <a:pPr marL="0" indent="0">
              <a:buNone/>
            </a:pPr>
            <a:r>
              <a:rPr lang="en-US" b="1" dirty="0" smtClean="0"/>
              <a:t>Always: </a:t>
            </a:r>
          </a:p>
          <a:p>
            <a:pPr marL="514350" indent="-514350">
              <a:buFont typeface="+mj-lt"/>
              <a:buAutoNum type="arabicPeriod"/>
            </a:pPr>
            <a:r>
              <a:rPr lang="en-US" dirty="0" smtClean="0"/>
              <a:t>Wear </a:t>
            </a:r>
            <a:r>
              <a:rPr lang="en-US" dirty="0"/>
              <a:t>safety glasses when using utility knives. Blades can snap off unexpectedly. </a:t>
            </a:r>
          </a:p>
          <a:p>
            <a:pPr marL="514350" indent="-514350">
              <a:buFont typeface="+mj-lt"/>
              <a:buAutoNum type="arabicPeriod"/>
            </a:pPr>
            <a:r>
              <a:rPr lang="en-US" dirty="0" smtClean="0"/>
              <a:t>Wear cut/puncture </a:t>
            </a:r>
            <a:r>
              <a:rPr lang="en-US" dirty="0"/>
              <a:t>resistant gloves when using </a:t>
            </a:r>
            <a:r>
              <a:rPr lang="en-US" dirty="0" smtClean="0"/>
              <a:t>knives/pointed items </a:t>
            </a:r>
            <a:r>
              <a:rPr lang="en-US" dirty="0"/>
              <a:t>to avoid getting </a:t>
            </a:r>
            <a:r>
              <a:rPr lang="en-US" dirty="0" smtClean="0"/>
              <a:t>cut or a puncture wound. </a:t>
            </a:r>
            <a:endParaRPr lang="en-US" dirty="0"/>
          </a:p>
          <a:p>
            <a:pPr marL="514350" indent="-514350">
              <a:buFont typeface="+mj-lt"/>
              <a:buAutoNum type="arabicPeriod"/>
            </a:pPr>
            <a:r>
              <a:rPr lang="en-US" dirty="0" smtClean="0"/>
              <a:t>Use </a:t>
            </a:r>
            <a:r>
              <a:rPr lang="en-US" dirty="0"/>
              <a:t>sharp blades. Dull blades require more force to make the cut, which can lead to tool slippage. </a:t>
            </a:r>
          </a:p>
          <a:p>
            <a:pPr marL="514350" indent="-514350">
              <a:buFont typeface="+mj-lt"/>
              <a:buAutoNum type="arabicPeriod"/>
            </a:pPr>
            <a:r>
              <a:rPr lang="en-US" dirty="0" smtClean="0"/>
              <a:t>Always </a:t>
            </a:r>
            <a:r>
              <a:rPr lang="en-US" dirty="0"/>
              <a:t>cut away from the body and face, making several passes when cutting thicker materials. </a:t>
            </a:r>
          </a:p>
          <a:p>
            <a:pPr marL="514350" indent="-514350">
              <a:buFont typeface="+mj-lt"/>
              <a:buAutoNum type="arabicPeriod"/>
            </a:pPr>
            <a:r>
              <a:rPr lang="en-US" dirty="0" smtClean="0"/>
              <a:t>Stay </a:t>
            </a:r>
            <a:r>
              <a:rPr lang="en-US" dirty="0"/>
              <a:t>focused. Distraction can be dangerous! </a:t>
            </a:r>
          </a:p>
          <a:p>
            <a:pPr marL="514350" indent="-514350">
              <a:buFont typeface="+mj-lt"/>
              <a:buAutoNum type="arabicPeriod"/>
            </a:pPr>
            <a:r>
              <a:rPr lang="en-US" dirty="0" smtClean="0"/>
              <a:t>Make </a:t>
            </a:r>
            <a:r>
              <a:rPr lang="en-US" dirty="0"/>
              <a:t>sure blades are fitted properly into the knife. </a:t>
            </a:r>
          </a:p>
          <a:p>
            <a:pPr marL="514350" indent="-514350">
              <a:buFont typeface="+mj-lt"/>
              <a:buAutoNum type="arabicPeriod"/>
            </a:pPr>
            <a:r>
              <a:rPr lang="en-US" dirty="0" smtClean="0"/>
              <a:t>Make </a:t>
            </a:r>
            <a:r>
              <a:rPr lang="en-US" dirty="0"/>
              <a:t>sure to cap the sharp object and when finished, place it into a solid </a:t>
            </a:r>
            <a:r>
              <a:rPr lang="en-US" dirty="0" smtClean="0"/>
              <a:t>container.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769" y="4495800"/>
            <a:ext cx="3568390" cy="201691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282"/>
          <a:stretch/>
        </p:blipFill>
        <p:spPr>
          <a:xfrm>
            <a:off x="5496769" y="1981200"/>
            <a:ext cx="3568389" cy="2411859"/>
          </a:xfrm>
          <a:prstGeom prst="rect">
            <a:avLst/>
          </a:prstGeom>
        </p:spPr>
      </p:pic>
    </p:spTree>
    <p:extLst>
      <p:ext uri="{BB962C8B-B14F-4D97-AF65-F5344CB8AC3E}">
        <p14:creationId xmlns:p14="http://schemas.microsoft.com/office/powerpoint/2010/main" val="3684039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Hazards of Wood Carving</a:t>
            </a:r>
            <a:endParaRPr lang="en-US" dirty="0"/>
          </a:p>
        </p:txBody>
      </p:sp>
      <p:sp>
        <p:nvSpPr>
          <p:cNvPr id="3" name="Content Placeholder 2"/>
          <p:cNvSpPr>
            <a:spLocks noGrp="1"/>
          </p:cNvSpPr>
          <p:nvPr>
            <p:ph idx="1"/>
          </p:nvPr>
        </p:nvSpPr>
        <p:spPr>
          <a:xfrm>
            <a:off x="457200" y="1600200"/>
            <a:ext cx="4876800" cy="5105400"/>
          </a:xfrm>
        </p:spPr>
        <p:txBody>
          <a:bodyPr>
            <a:normAutofit fontScale="55000" lnSpcReduction="20000"/>
          </a:bodyPr>
          <a:lstStyle/>
          <a:p>
            <a:endParaRPr lang="en-US" dirty="0"/>
          </a:p>
          <a:p>
            <a:pPr marL="0" indent="0">
              <a:buNone/>
            </a:pPr>
            <a:r>
              <a:rPr lang="en-US" dirty="0"/>
              <a:t>While conducting wood carving activities you may be working with sharp objects and it is important to use safety measures to protect yourself from any physical harm. </a:t>
            </a:r>
          </a:p>
          <a:p>
            <a:pPr marL="0" indent="0">
              <a:buNone/>
            </a:pPr>
            <a:r>
              <a:rPr lang="en-US" b="1" dirty="0" smtClean="0"/>
              <a:t>Never</a:t>
            </a:r>
            <a:r>
              <a:rPr lang="en-US" b="1" dirty="0"/>
              <a:t>: </a:t>
            </a:r>
            <a:endParaRPr lang="en-US" dirty="0"/>
          </a:p>
          <a:p>
            <a:pPr marL="514350" indent="-514350">
              <a:buFont typeface="+mj-lt"/>
              <a:buAutoNum type="arabicPeriod"/>
            </a:pPr>
            <a:r>
              <a:rPr lang="en-US" dirty="0" smtClean="0"/>
              <a:t>Never </a:t>
            </a:r>
            <a:r>
              <a:rPr lang="en-US" dirty="0"/>
              <a:t>leave a blade unattended, especially with the blade exposed. </a:t>
            </a:r>
          </a:p>
          <a:p>
            <a:pPr marL="514350" indent="-514350">
              <a:buFont typeface="+mj-lt"/>
              <a:buAutoNum type="arabicPeriod"/>
            </a:pPr>
            <a:r>
              <a:rPr lang="en-US" dirty="0" smtClean="0"/>
              <a:t>Never </a:t>
            </a:r>
            <a:r>
              <a:rPr lang="en-US" dirty="0"/>
              <a:t>cut items with a blade or other sharp object on your lap. </a:t>
            </a:r>
          </a:p>
          <a:p>
            <a:pPr marL="514350" indent="-514350">
              <a:buFont typeface="+mj-lt"/>
              <a:buAutoNum type="arabicPeriod"/>
            </a:pPr>
            <a:r>
              <a:rPr lang="en-US" dirty="0" smtClean="0"/>
              <a:t>Never </a:t>
            </a:r>
            <a:r>
              <a:rPr lang="en-US" dirty="0"/>
              <a:t>carry a cutting utensil by the blade to avoid cutting your fingers. </a:t>
            </a:r>
          </a:p>
          <a:p>
            <a:pPr marL="514350" indent="-514350">
              <a:buFont typeface="+mj-lt"/>
              <a:buAutoNum type="arabicPeriod"/>
            </a:pPr>
            <a:r>
              <a:rPr lang="en-US" dirty="0" smtClean="0"/>
              <a:t>Never </a:t>
            </a:r>
            <a:r>
              <a:rPr lang="en-US" dirty="0"/>
              <a:t>use a blade without a holder. </a:t>
            </a:r>
          </a:p>
          <a:p>
            <a:pPr marL="514350" indent="-514350">
              <a:buFont typeface="+mj-lt"/>
              <a:buAutoNum type="arabicPeriod"/>
            </a:pPr>
            <a:r>
              <a:rPr lang="en-US" dirty="0" smtClean="0"/>
              <a:t>Never </a:t>
            </a:r>
            <a:r>
              <a:rPr lang="en-US" dirty="0"/>
              <a:t>pass a blade to another person by tossing it; hand it over carefully by the handle and with the blade down or if possible, retracted. </a:t>
            </a:r>
          </a:p>
          <a:p>
            <a:pPr marL="514350" indent="-514350">
              <a:buFont typeface="+mj-lt"/>
              <a:buAutoNum type="arabicPeriod"/>
            </a:pPr>
            <a:r>
              <a:rPr lang="en-US" dirty="0" smtClean="0"/>
              <a:t>Never </a:t>
            </a:r>
            <a:r>
              <a:rPr lang="en-US" dirty="0"/>
              <a:t>try to catch a blade or cutting tool that is falling. </a:t>
            </a:r>
          </a:p>
          <a:p>
            <a:endParaRPr lang="en-US" dirty="0"/>
          </a:p>
        </p:txBody>
      </p:sp>
      <p:pic>
        <p:nvPicPr>
          <p:cNvPr id="6" name="Picture 5"/>
          <p:cNvPicPr>
            <a:picLocks noChangeAspect="1"/>
          </p:cNvPicPr>
          <p:nvPr/>
        </p:nvPicPr>
        <p:blipFill>
          <a:blip r:embed="rId2"/>
          <a:stretch>
            <a:fillRect/>
          </a:stretch>
        </p:blipFill>
        <p:spPr>
          <a:xfrm>
            <a:off x="5562600" y="1981200"/>
            <a:ext cx="3201651" cy="4267200"/>
          </a:xfrm>
          <a:prstGeom prst="rect">
            <a:avLst/>
          </a:prstGeom>
        </p:spPr>
      </p:pic>
    </p:spTree>
    <p:extLst>
      <p:ext uri="{BB962C8B-B14F-4D97-AF65-F5344CB8AC3E}">
        <p14:creationId xmlns:p14="http://schemas.microsoft.com/office/powerpoint/2010/main" val="1905373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First Aid for Wood Carving Injuries</a:t>
            </a:r>
            <a:endParaRPr lang="en-US" dirty="0"/>
          </a:p>
        </p:txBody>
      </p:sp>
      <p:sp>
        <p:nvSpPr>
          <p:cNvPr id="3" name="Content Placeholder 2"/>
          <p:cNvSpPr>
            <a:spLocks noGrp="1"/>
          </p:cNvSpPr>
          <p:nvPr>
            <p:ph idx="1"/>
          </p:nvPr>
        </p:nvSpPr>
        <p:spPr>
          <a:xfrm>
            <a:off x="457200" y="1524000"/>
            <a:ext cx="8229600" cy="5029200"/>
          </a:xfrm>
        </p:spPr>
        <p:txBody>
          <a:bodyPr>
            <a:normAutofit fontScale="55000" lnSpcReduction="20000"/>
          </a:bodyPr>
          <a:lstStyle/>
          <a:p>
            <a:endParaRPr lang="en-US" dirty="0"/>
          </a:p>
          <a:p>
            <a:pPr marL="0" indent="0">
              <a:buNone/>
            </a:pPr>
            <a:r>
              <a:rPr lang="en-US" sz="4000" dirty="0"/>
              <a:t>Minor cuts scratches, and scrapes usually don't require a trip to the emergency room. These guidelines can help you care for such wounds: </a:t>
            </a:r>
          </a:p>
          <a:p>
            <a:pPr marL="514350" indent="-514350">
              <a:buFont typeface="+mj-lt"/>
              <a:buAutoNum type="arabicPeriod"/>
            </a:pPr>
            <a:r>
              <a:rPr lang="en-US" b="1" dirty="0" smtClean="0"/>
              <a:t>Wash </a:t>
            </a:r>
            <a:r>
              <a:rPr lang="en-US" b="1" dirty="0"/>
              <a:t>your hands: </a:t>
            </a:r>
            <a:r>
              <a:rPr lang="en-US" dirty="0"/>
              <a:t>This helps avoid infection. Also put on disposable protective gloves if they're available. </a:t>
            </a:r>
          </a:p>
          <a:p>
            <a:pPr marL="514350" indent="-514350">
              <a:buFont typeface="+mj-lt"/>
              <a:buAutoNum type="arabicPeriod"/>
            </a:pPr>
            <a:r>
              <a:rPr lang="en-US" b="1" dirty="0" smtClean="0"/>
              <a:t>Stop </a:t>
            </a:r>
            <a:r>
              <a:rPr lang="en-US" b="1" dirty="0"/>
              <a:t>the bleeding: </a:t>
            </a:r>
            <a:r>
              <a:rPr lang="en-US" dirty="0"/>
              <a:t>Minor cuts and scrapes usually stop bleeding on their own. If not, apply gentle pressure with a sterile bandage or clean cloth and elevate the wound. </a:t>
            </a:r>
          </a:p>
          <a:p>
            <a:pPr marL="514350" indent="-514350">
              <a:buFont typeface="+mj-lt"/>
              <a:buAutoNum type="arabicPeriod"/>
            </a:pPr>
            <a:r>
              <a:rPr lang="en-US" b="1" dirty="0" smtClean="0"/>
              <a:t>Clean </a:t>
            </a:r>
            <a:r>
              <a:rPr lang="en-US" b="1" dirty="0"/>
              <a:t>the wound: </a:t>
            </a:r>
            <a:r>
              <a:rPr lang="en-US" dirty="0"/>
              <a:t>Use clear water to rinse the wound. Also clean around the wound with soap and </a:t>
            </a:r>
            <a:r>
              <a:rPr lang="en-US" dirty="0" smtClean="0"/>
              <a:t>warm water. </a:t>
            </a:r>
            <a:endParaRPr lang="en-US" dirty="0"/>
          </a:p>
          <a:p>
            <a:pPr marL="514350" indent="-514350">
              <a:buFont typeface="+mj-lt"/>
              <a:buAutoNum type="arabicPeriod"/>
            </a:pPr>
            <a:r>
              <a:rPr lang="en-US" b="1" dirty="0" smtClean="0"/>
              <a:t>Apply </a:t>
            </a:r>
            <a:r>
              <a:rPr lang="en-US" b="1" dirty="0"/>
              <a:t>an antibiotic: </a:t>
            </a:r>
            <a:r>
              <a:rPr lang="en-US" dirty="0"/>
              <a:t>Apply a thin layer of an antibiotic cream or ointment (</a:t>
            </a:r>
            <a:r>
              <a:rPr lang="en-US" dirty="0" smtClean="0"/>
              <a:t>Neosporin). </a:t>
            </a:r>
            <a:endParaRPr lang="en-US" dirty="0"/>
          </a:p>
          <a:p>
            <a:pPr marL="514350" indent="-514350">
              <a:buFont typeface="+mj-lt"/>
              <a:buAutoNum type="arabicPeriod"/>
            </a:pPr>
            <a:r>
              <a:rPr lang="en-US" b="1" dirty="0" smtClean="0"/>
              <a:t>Cover </a:t>
            </a:r>
            <a:r>
              <a:rPr lang="en-US" b="1" dirty="0"/>
              <a:t>the wound: </a:t>
            </a:r>
            <a:r>
              <a:rPr lang="en-US" dirty="0"/>
              <a:t>Bandages can help keep the wound clean and keep harmful bacteria </a:t>
            </a:r>
            <a:r>
              <a:rPr lang="en-US" dirty="0" smtClean="0"/>
              <a:t>out. </a:t>
            </a:r>
            <a:endParaRPr lang="en-US" dirty="0"/>
          </a:p>
          <a:p>
            <a:pPr marL="514350" indent="-514350">
              <a:buFont typeface="+mj-lt"/>
              <a:buAutoNum type="arabicPeriod"/>
            </a:pPr>
            <a:r>
              <a:rPr lang="en-US" b="1" dirty="0" smtClean="0"/>
              <a:t>Get </a:t>
            </a:r>
            <a:r>
              <a:rPr lang="en-US" b="1" dirty="0"/>
              <a:t>stitches for deep wounds: </a:t>
            </a:r>
            <a:r>
              <a:rPr lang="en-US" dirty="0"/>
              <a:t>A deep — all the way through the skin — gaping or jagged wound </a:t>
            </a:r>
            <a:r>
              <a:rPr lang="en-US" dirty="0" smtClean="0"/>
              <a:t>will </a:t>
            </a:r>
            <a:r>
              <a:rPr lang="en-US" dirty="0"/>
              <a:t>need stitches </a:t>
            </a:r>
          </a:p>
          <a:p>
            <a:pPr marL="514350" indent="-514350">
              <a:buFont typeface="+mj-lt"/>
              <a:buAutoNum type="arabicPeriod"/>
            </a:pPr>
            <a:r>
              <a:rPr lang="en-US" b="1" dirty="0" smtClean="0"/>
              <a:t>Watch </a:t>
            </a:r>
            <a:r>
              <a:rPr lang="en-US" b="1" dirty="0"/>
              <a:t>for signs of infection: </a:t>
            </a:r>
            <a:r>
              <a:rPr lang="en-US" dirty="0"/>
              <a:t>See your doctor if the wound isn't healing or you notice any redness, increasing pain, drainage, warmth or swelling. </a:t>
            </a:r>
          </a:p>
          <a:p>
            <a:endParaRPr lang="en-US" dirty="0"/>
          </a:p>
        </p:txBody>
      </p:sp>
    </p:spTree>
    <p:extLst>
      <p:ext uri="{BB962C8B-B14F-4D97-AF65-F5344CB8AC3E}">
        <p14:creationId xmlns:p14="http://schemas.microsoft.com/office/powerpoint/2010/main" val="2096186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119"/>
            <a:ext cx="8229600" cy="1143000"/>
          </a:xfrm>
        </p:spPr>
        <p:txBody>
          <a:bodyPr>
            <a:normAutofit/>
          </a:bodyPr>
          <a:lstStyle/>
          <a:p>
            <a:pPr algn="l"/>
            <a:r>
              <a:rPr lang="en-US" dirty="0" smtClean="0"/>
              <a:t>Requirement 2</a:t>
            </a:r>
            <a:endParaRPr lang="en-US" dirty="0"/>
          </a:p>
        </p:txBody>
      </p:sp>
      <p:sp>
        <p:nvSpPr>
          <p:cNvPr id="3" name="Content Placeholder 2"/>
          <p:cNvSpPr>
            <a:spLocks noGrp="1"/>
          </p:cNvSpPr>
          <p:nvPr>
            <p:ph idx="1"/>
          </p:nvPr>
        </p:nvSpPr>
        <p:spPr>
          <a:xfrm>
            <a:off x="457200" y="1600201"/>
            <a:ext cx="8229600" cy="1447799"/>
          </a:xfrm>
        </p:spPr>
        <p:txBody>
          <a:bodyPr>
            <a:normAutofit fontScale="85000" lnSpcReduction="20000"/>
          </a:bodyPr>
          <a:lstStyle/>
          <a:p>
            <a:pPr marL="514350" indent="-514350">
              <a:buFont typeface="+mj-lt"/>
              <a:buAutoNum type="arabicPeriod" startAt="2"/>
            </a:pPr>
            <a:r>
              <a:rPr lang="en-US" dirty="0" smtClean="0"/>
              <a:t>Do </a:t>
            </a:r>
            <a:r>
              <a:rPr lang="en-US" dirty="0"/>
              <a:t>the following: </a:t>
            </a:r>
          </a:p>
          <a:p>
            <a:pPr marL="971550" lvl="1" indent="-514350">
              <a:buFont typeface="+mj-lt"/>
              <a:buAutoNum type="alphaLcPeriod"/>
            </a:pPr>
            <a:r>
              <a:rPr lang="en-US" dirty="0"/>
              <a:t>Earn the Totin' Chip recognition.</a:t>
            </a:r>
          </a:p>
          <a:p>
            <a:pPr marL="971550" lvl="1" indent="-514350">
              <a:buFont typeface="+mj-lt"/>
              <a:buAutoNum type="alphaLcPeriod"/>
            </a:pPr>
            <a:r>
              <a:rPr lang="en-US" dirty="0"/>
              <a:t>Discuss with your merit badge counselor your understanding of the Safety Checklist for Carving</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65894"/>
            <a:ext cx="914400" cy="933450"/>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0763" y="3444082"/>
            <a:ext cx="4642473" cy="3004343"/>
          </a:xfrm>
          <a:prstGeom prst="rect">
            <a:avLst/>
          </a:prstGeom>
        </p:spPr>
      </p:pic>
    </p:spTree>
    <p:extLst>
      <p:ext uri="{BB962C8B-B14F-4D97-AF65-F5344CB8AC3E}">
        <p14:creationId xmlns:p14="http://schemas.microsoft.com/office/powerpoint/2010/main" val="3863775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884C32"/>
      </a:accent1>
      <a:accent2>
        <a:srgbClr val="CC9966"/>
      </a:accent2>
      <a:accent3>
        <a:srgbClr val="CC6666"/>
      </a:accent3>
      <a:accent4>
        <a:srgbClr val="CC6633"/>
      </a:accent4>
      <a:accent5>
        <a:srgbClr val="999999"/>
      </a:accent5>
      <a:accent6>
        <a:srgbClr val="99996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981</TotalTime>
  <Words>4125</Words>
  <Application>Microsoft Office PowerPoint</Application>
  <PresentationFormat>On-screen Show (4:3)</PresentationFormat>
  <Paragraphs>284</Paragraphs>
  <Slides>58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Wingdings</vt:lpstr>
      <vt:lpstr>Office Theme</vt:lpstr>
      <vt:lpstr>Wood Carving  Merit Badge</vt:lpstr>
      <vt:lpstr>Requirements</vt:lpstr>
      <vt:lpstr>Requirements</vt:lpstr>
      <vt:lpstr>Requirements</vt:lpstr>
      <vt:lpstr>Requirement 1</vt:lpstr>
      <vt:lpstr>Hazards of Wood Carving</vt:lpstr>
      <vt:lpstr>Hazards of Wood Carving</vt:lpstr>
      <vt:lpstr>First Aid for Wood Carving Injuries</vt:lpstr>
      <vt:lpstr>Requirement 2</vt:lpstr>
      <vt:lpstr>Totin’ Chip Requirements</vt:lpstr>
      <vt:lpstr>Totin’ Chip Requirements</vt:lpstr>
      <vt:lpstr>Safety Checklist for Carving</vt:lpstr>
      <vt:lpstr>Safety Checklist for Carving</vt:lpstr>
      <vt:lpstr>Safety Checklist for Carving</vt:lpstr>
      <vt:lpstr>Requirement 3</vt:lpstr>
      <vt:lpstr>Care and Use of Tools</vt:lpstr>
      <vt:lpstr>Wood Carving Tools</vt:lpstr>
      <vt:lpstr>Wood Carving Tools</vt:lpstr>
      <vt:lpstr>Wood Carving Tools</vt:lpstr>
      <vt:lpstr>Wood Carving Tools</vt:lpstr>
      <vt:lpstr>Wood Carving Tools</vt:lpstr>
      <vt:lpstr>Wood Carving Tools</vt:lpstr>
      <vt:lpstr>Wood Carving Tools</vt:lpstr>
      <vt:lpstr>Wood Carving Tools</vt:lpstr>
      <vt:lpstr>Care and Use of Sharpening Devices</vt:lpstr>
      <vt:lpstr>Requirement 4</vt:lpstr>
      <vt:lpstr>Basic Woodcarving Cuts</vt:lpstr>
      <vt:lpstr>Requirement 5</vt:lpstr>
      <vt:lpstr>Wood Types</vt:lpstr>
      <vt:lpstr>Wood Types</vt:lpstr>
      <vt:lpstr>Wood Types</vt:lpstr>
      <vt:lpstr>Requirement 6</vt:lpstr>
      <vt:lpstr>Carving in the Round</vt:lpstr>
      <vt:lpstr>Eagle Neckerchief Slide</vt:lpstr>
      <vt:lpstr>Eagle Neckerchief Slide</vt:lpstr>
      <vt:lpstr>Eagle Neckerchief Slide</vt:lpstr>
      <vt:lpstr>Ax Neckerchief Slide</vt:lpstr>
      <vt:lpstr>Ax Neckerchief Slide</vt:lpstr>
      <vt:lpstr>Ax Neckerchief Slide</vt:lpstr>
      <vt:lpstr>Eagle Walking Stick</vt:lpstr>
      <vt:lpstr>Eagle Walking Stick</vt:lpstr>
      <vt:lpstr>Eagle Walking Stick</vt:lpstr>
      <vt:lpstr>Eagle Walking Stick</vt:lpstr>
      <vt:lpstr>Eagle Walking Stick</vt:lpstr>
      <vt:lpstr>Eagle Walking Stick</vt:lpstr>
      <vt:lpstr>Requirement 7</vt:lpstr>
      <vt:lpstr>Low-Relief Carving</vt:lpstr>
      <vt:lpstr>Low-Relief Carving</vt:lpstr>
      <vt:lpstr>Low-Relief Carving</vt:lpstr>
      <vt:lpstr>Low-Relief Carving</vt:lpstr>
      <vt:lpstr>Low-Relief Carving</vt:lpstr>
      <vt:lpstr>Low-Relief Carving</vt:lpstr>
      <vt:lpstr>Chip Carving</vt:lpstr>
      <vt:lpstr>Chip Carving Project</vt:lpstr>
      <vt:lpstr>Chip Carving Project</vt:lpstr>
      <vt:lpstr>Chip Carving Project</vt:lpstr>
      <vt:lpstr>Chip Carving Project</vt:lpstr>
      <vt:lpstr>Chip Carving Project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65</cp:revision>
  <dcterms:created xsi:type="dcterms:W3CDTF">2013-07-05T08:58:19Z</dcterms:created>
  <dcterms:modified xsi:type="dcterms:W3CDTF">2023-02-23T23:54:38Z</dcterms:modified>
</cp:coreProperties>
</file>